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Bebas Neue" panose="020B0606020202050201" pitchFamily="34" charset="77"/>
      <p:regular r:id="rId25"/>
    </p:embeddedFont>
    <p:embeddedFont>
      <p:font typeface="Proxima Nova" panose="02000506030000020004" pitchFamily="2" charset="0"/>
      <p:regular r:id="rId26"/>
    </p:embeddedFont>
    <p:embeddedFont>
      <p:font typeface="Proxima Nova Bold" panose="02000506030000020004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48" autoAdjust="0"/>
  </p:normalViewPr>
  <p:slideViewPr>
    <p:cSldViewPr>
      <p:cViewPr varScale="1">
        <p:scale>
          <a:sx n="78" d="100"/>
          <a:sy n="78" d="100"/>
        </p:scale>
        <p:origin x="4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43" b="-141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346609" y="1156553"/>
            <a:ext cx="11594782" cy="4114800"/>
            <a:chOff x="0" y="0"/>
            <a:chExt cx="3053770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3770" cy="1083733"/>
            </a:xfrm>
            <a:custGeom>
              <a:avLst/>
              <a:gdLst/>
              <a:ahLst/>
              <a:cxnLst/>
              <a:rect l="l" t="t" r="r" b="b"/>
              <a:pathLst>
                <a:path w="3053770" h="1083733">
                  <a:moveTo>
                    <a:pt x="0" y="0"/>
                  </a:moveTo>
                  <a:lnTo>
                    <a:pt x="3053770" y="0"/>
                  </a:lnTo>
                  <a:lnTo>
                    <a:pt x="3053770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3F5B7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53770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89246" y="758411"/>
            <a:ext cx="3909508" cy="1115852"/>
            <a:chOff x="0" y="0"/>
            <a:chExt cx="1029665" cy="2938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665" cy="293887"/>
            </a:xfrm>
            <a:custGeom>
              <a:avLst/>
              <a:gdLst/>
              <a:ahLst/>
              <a:cxnLst/>
              <a:rect l="l" t="t" r="r" b="b"/>
              <a:pathLst>
                <a:path w="1029665" h="293887">
                  <a:moveTo>
                    <a:pt x="0" y="0"/>
                  </a:moveTo>
                  <a:lnTo>
                    <a:pt x="1029665" y="0"/>
                  </a:lnTo>
                  <a:lnTo>
                    <a:pt x="1029665" y="293887"/>
                  </a:lnTo>
                  <a:lnTo>
                    <a:pt x="0" y="29388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29665" cy="33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11632" y="2556538"/>
            <a:ext cx="10264735" cy="154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6"/>
              </a:lnSpc>
            </a:pPr>
            <a:r>
              <a:rPr lang="en-US" sz="6899">
                <a:solidFill>
                  <a:srgbClr val="292929"/>
                </a:solidFill>
                <a:latin typeface="Bebas Neue"/>
              </a:rPr>
              <a:t>EMPOWERING HEALTH SYSTEMS: ONLINE MEDICAL CONSULTATION DATABASE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33348" y="1198782"/>
            <a:ext cx="3421305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999" spc="271">
                <a:solidFill>
                  <a:srgbClr val="292929"/>
                </a:solidFill>
                <a:latin typeface="Proxima Nova"/>
              </a:rPr>
              <a:t>TEAM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7403"/>
            <a:ext cx="18524043" cy="12781697"/>
            <a:chOff x="0" y="0"/>
            <a:chExt cx="9202821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02821" cy="6350000"/>
            </a:xfrm>
            <a:custGeom>
              <a:avLst/>
              <a:gdLst/>
              <a:ahLst/>
              <a:cxnLst/>
              <a:rect l="l" t="t" r="r" b="b"/>
              <a:pathLst>
                <a:path w="9202821" h="6350000">
                  <a:moveTo>
                    <a:pt x="0" y="0"/>
                  </a:moveTo>
                  <a:lnTo>
                    <a:pt x="9202821" y="0"/>
                  </a:lnTo>
                  <a:lnTo>
                    <a:pt x="9202821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58694" b="-586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3476888" y="6807365"/>
            <a:ext cx="11334225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58509" y="5153025"/>
            <a:ext cx="9570983" cy="126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11"/>
              </a:lnSpc>
            </a:pPr>
            <a:r>
              <a:rPr lang="en-US" sz="8400">
                <a:solidFill>
                  <a:srgbClr val="F7FDFE"/>
                </a:solidFill>
                <a:latin typeface="Bebas Neue"/>
              </a:rPr>
              <a:t>SQL Queries and Outputs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337403"/>
            <a:ext cx="12781748" cy="12781697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013903" y="1256107"/>
            <a:ext cx="8238531" cy="8784619"/>
            <a:chOff x="0" y="0"/>
            <a:chExt cx="787148" cy="8393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7148" cy="839324"/>
            </a:xfrm>
            <a:custGeom>
              <a:avLst/>
              <a:gdLst/>
              <a:ahLst/>
              <a:cxnLst/>
              <a:rect l="l" t="t" r="r" b="b"/>
              <a:pathLst>
                <a:path w="787148" h="839324">
                  <a:moveTo>
                    <a:pt x="0" y="0"/>
                  </a:moveTo>
                  <a:lnTo>
                    <a:pt x="787148" y="0"/>
                  </a:lnTo>
                  <a:lnTo>
                    <a:pt x="787148" y="839324"/>
                  </a:lnTo>
                  <a:lnTo>
                    <a:pt x="0" y="839324"/>
                  </a:lnTo>
                  <a:close/>
                </a:path>
              </a:pathLst>
            </a:custGeom>
            <a:blipFill>
              <a:blip r:embed="rId3"/>
              <a:stretch>
                <a:fillRect l="-253" r="-2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96093" y="446195"/>
            <a:ext cx="4095813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>
                <a:solidFill>
                  <a:srgbClr val="FFFFFF"/>
                </a:solidFill>
                <a:latin typeface="Bebas Neue"/>
              </a:rPr>
              <a:t>SCHEMA AND DDL</a:t>
            </a:r>
          </a:p>
        </p:txBody>
      </p:sp>
      <p:sp>
        <p:nvSpPr>
          <p:cNvPr id="7" name="AutoShape 7"/>
          <p:cNvSpPr/>
          <p:nvPr/>
        </p:nvSpPr>
        <p:spPr>
          <a:xfrm>
            <a:off x="2315472" y="1156760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51089" y="1533616"/>
            <a:ext cx="7040930" cy="8229600"/>
            <a:chOff x="0" y="0"/>
            <a:chExt cx="1854401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54401" cy="2167467"/>
            </a:xfrm>
            <a:custGeom>
              <a:avLst/>
              <a:gdLst/>
              <a:ahLst/>
              <a:cxnLst/>
              <a:rect l="l" t="t" r="r" b="b"/>
              <a:pathLst>
                <a:path w="1854401" h="2167467">
                  <a:moveTo>
                    <a:pt x="0" y="0"/>
                  </a:moveTo>
                  <a:lnTo>
                    <a:pt x="1854401" y="0"/>
                  </a:lnTo>
                  <a:lnTo>
                    <a:pt x="185440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8544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1598" y="2993129"/>
            <a:ext cx="5719913" cy="550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F7FDFE"/>
                </a:solidFill>
                <a:latin typeface="Proxima Nova"/>
              </a:rPr>
              <a:t>PRIMARY KEY constraints for unique identification</a:t>
            </a:r>
          </a:p>
          <a:p>
            <a:pPr marL="431797" lvl="1" indent="-215899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F7FDFE"/>
                </a:solidFill>
                <a:latin typeface="Proxima Nova"/>
              </a:rPr>
              <a:t>NOT NULL constraints for essential data capture</a:t>
            </a:r>
          </a:p>
          <a:p>
            <a:pPr marL="431797" lvl="1" indent="-215899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F7FDFE"/>
                </a:solidFill>
                <a:latin typeface="Proxima Nova"/>
              </a:rPr>
              <a:t>Calculated age field in PatientDetails and Doctor tables using DATEDIFF function</a:t>
            </a:r>
          </a:p>
          <a:p>
            <a:pPr marL="431797" lvl="1" indent="-215899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F7FDFE"/>
                </a:solidFill>
                <a:latin typeface="Proxima Nova"/>
              </a:rPr>
              <a:t>Enforced data integrity through CHECK constraints for gender fields</a:t>
            </a:r>
          </a:p>
          <a:p>
            <a:pPr marL="431797" lvl="1" indent="-215899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F7FDFE"/>
                </a:solidFill>
                <a:latin typeface="Proxima Nova"/>
              </a:rPr>
              <a:t>Maintaining referential integrity via foreign key relationships</a:t>
            </a:r>
          </a:p>
          <a:p>
            <a:pPr>
              <a:lnSpc>
                <a:spcPts val="3999"/>
              </a:lnSpc>
            </a:pPr>
            <a:endParaRPr lang="en-US" sz="1999">
              <a:solidFill>
                <a:srgbClr val="F7FDFE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337403"/>
            <a:ext cx="12781748" cy="12781697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592019" y="1256107"/>
            <a:ext cx="9864648" cy="8784619"/>
            <a:chOff x="0" y="0"/>
            <a:chExt cx="942515" cy="8393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2515" cy="839324"/>
            </a:xfrm>
            <a:custGeom>
              <a:avLst/>
              <a:gdLst/>
              <a:ahLst/>
              <a:cxnLst/>
              <a:rect l="l" t="t" r="r" b="b"/>
              <a:pathLst>
                <a:path w="942515" h="839324">
                  <a:moveTo>
                    <a:pt x="0" y="0"/>
                  </a:moveTo>
                  <a:lnTo>
                    <a:pt x="942515" y="0"/>
                  </a:lnTo>
                  <a:lnTo>
                    <a:pt x="942515" y="839324"/>
                  </a:lnTo>
                  <a:lnTo>
                    <a:pt x="0" y="839324"/>
                  </a:lnTo>
                  <a:close/>
                </a:path>
              </a:pathLst>
            </a:custGeom>
            <a:blipFill>
              <a:blip r:embed="rId3"/>
              <a:stretch>
                <a:fillRect l="-3853" r="-38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36602" y="446195"/>
            <a:ext cx="9014795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>
                <a:solidFill>
                  <a:srgbClr val="FFFFFF"/>
                </a:solidFill>
                <a:latin typeface="Bebas Neue"/>
              </a:rPr>
              <a:t>DATA MANIPULATION LANGUAGE (DML)</a:t>
            </a:r>
          </a:p>
        </p:txBody>
      </p:sp>
      <p:sp>
        <p:nvSpPr>
          <p:cNvPr id="7" name="AutoShape 7"/>
          <p:cNvSpPr/>
          <p:nvPr/>
        </p:nvSpPr>
        <p:spPr>
          <a:xfrm>
            <a:off x="2315472" y="1156760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51089" y="1256107"/>
            <a:ext cx="7040930" cy="8649984"/>
            <a:chOff x="0" y="0"/>
            <a:chExt cx="1854401" cy="22781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54401" cy="2278185"/>
            </a:xfrm>
            <a:custGeom>
              <a:avLst/>
              <a:gdLst/>
              <a:ahLst/>
              <a:cxnLst/>
              <a:rect l="l" t="t" r="r" b="b"/>
              <a:pathLst>
                <a:path w="1854401" h="2278185">
                  <a:moveTo>
                    <a:pt x="0" y="0"/>
                  </a:moveTo>
                  <a:lnTo>
                    <a:pt x="1854401" y="0"/>
                  </a:lnTo>
                  <a:lnTo>
                    <a:pt x="1854401" y="2278185"/>
                  </a:lnTo>
                  <a:lnTo>
                    <a:pt x="0" y="2278185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854401" cy="2316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1598" y="1972593"/>
            <a:ext cx="5719913" cy="701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F7FDFE"/>
                </a:solidFill>
                <a:latin typeface="Proxima Nova"/>
              </a:rPr>
              <a:t>PatientDetails: Comprehensive demographic data added (names, birthdates, genders, contact info)</a:t>
            </a:r>
          </a:p>
          <a:p>
            <a:pPr marL="431797" lvl="1" indent="-215899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F7FDFE"/>
                </a:solidFill>
                <a:latin typeface="Proxima Nova"/>
              </a:rPr>
              <a:t>Department: Details about medical specializations provided</a:t>
            </a:r>
          </a:p>
          <a:p>
            <a:pPr marL="431797" lvl="1" indent="-215899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F7FDFE"/>
                </a:solidFill>
                <a:latin typeface="Proxima Nova"/>
              </a:rPr>
              <a:t>Doctor: Practitioners linked to respective departments, credentials, contact info added</a:t>
            </a:r>
          </a:p>
          <a:p>
            <a:pPr marL="431797" lvl="1" indent="-215899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F7FDFE"/>
                </a:solidFill>
                <a:latin typeface="Proxima Nova"/>
              </a:rPr>
              <a:t>Symptom: Detailed symptoms and descriptions connected to medical fields</a:t>
            </a:r>
          </a:p>
          <a:p>
            <a:pPr marL="431797" lvl="1" indent="-215899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F7FDFE"/>
                </a:solidFill>
                <a:latin typeface="Proxima Nova"/>
              </a:rPr>
              <a:t>Foundational data insertion for robust, relational medical consultation system</a:t>
            </a:r>
          </a:p>
          <a:p>
            <a:pPr marL="431797" lvl="1" indent="-215899">
              <a:lnSpc>
                <a:spcPts val="3999"/>
              </a:lnSpc>
              <a:buFont typeface="Arial"/>
              <a:buChar char="•"/>
            </a:pPr>
            <a:r>
              <a:rPr lang="en-US" sz="1999">
                <a:solidFill>
                  <a:srgbClr val="F7FDFE"/>
                </a:solidFill>
                <a:latin typeface="Proxima Nova"/>
              </a:rPr>
              <a:t>Reflects real-life operations and patient care dynamics</a:t>
            </a:r>
          </a:p>
          <a:p>
            <a:pPr>
              <a:lnSpc>
                <a:spcPts val="3999"/>
              </a:lnSpc>
            </a:pPr>
            <a:endParaRPr lang="en-US" sz="1999">
              <a:solidFill>
                <a:srgbClr val="F7FDFE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337403"/>
            <a:ext cx="12781748" cy="12781697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636602" y="446195"/>
            <a:ext cx="10374798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 dirty="0">
                <a:solidFill>
                  <a:srgbClr val="FFFFFF"/>
                </a:solidFill>
                <a:latin typeface="Bebas Neue"/>
              </a:rPr>
              <a:t>FUNCTIONS AND COMPUTATED COLUMNS</a:t>
            </a:r>
          </a:p>
        </p:txBody>
      </p:sp>
      <p:sp>
        <p:nvSpPr>
          <p:cNvPr id="5" name="AutoShape 5"/>
          <p:cNvSpPr/>
          <p:nvPr/>
        </p:nvSpPr>
        <p:spPr>
          <a:xfrm>
            <a:off x="2315472" y="1156760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473264" y="1156760"/>
            <a:ext cx="7040930" cy="9130240"/>
            <a:chOff x="0" y="0"/>
            <a:chExt cx="1854401" cy="24046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4401" cy="2404672"/>
            </a:xfrm>
            <a:custGeom>
              <a:avLst/>
              <a:gdLst/>
              <a:ahLst/>
              <a:cxnLst/>
              <a:rect l="l" t="t" r="r" b="b"/>
              <a:pathLst>
                <a:path w="1854401" h="2404672">
                  <a:moveTo>
                    <a:pt x="0" y="0"/>
                  </a:moveTo>
                  <a:lnTo>
                    <a:pt x="1854401" y="0"/>
                  </a:lnTo>
                  <a:lnTo>
                    <a:pt x="1854401" y="2404672"/>
                  </a:lnTo>
                  <a:lnTo>
                    <a:pt x="0" y="2404672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54401" cy="2442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20815" y="1232177"/>
            <a:ext cx="11532870" cy="5083084"/>
            <a:chOff x="0" y="0"/>
            <a:chExt cx="184414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4140" cy="812800"/>
            </a:xfrm>
            <a:custGeom>
              <a:avLst/>
              <a:gdLst/>
              <a:ahLst/>
              <a:cxnLst/>
              <a:rect l="l" t="t" r="r" b="b"/>
              <a:pathLst>
                <a:path w="1844140" h="812800">
                  <a:moveTo>
                    <a:pt x="0" y="0"/>
                  </a:moveTo>
                  <a:lnTo>
                    <a:pt x="1844140" y="0"/>
                  </a:lnTo>
                  <a:lnTo>
                    <a:pt x="184414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20586" r="-32023" b="-860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20815" y="6372411"/>
            <a:ext cx="11532870" cy="3823744"/>
            <a:chOff x="0" y="0"/>
            <a:chExt cx="245150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51502" cy="812800"/>
            </a:xfrm>
            <a:custGeom>
              <a:avLst/>
              <a:gdLst/>
              <a:ahLst/>
              <a:cxnLst/>
              <a:rect l="l" t="t" r="r" b="b"/>
              <a:pathLst>
                <a:path w="2451502" h="812800">
                  <a:moveTo>
                    <a:pt x="0" y="0"/>
                  </a:moveTo>
                  <a:lnTo>
                    <a:pt x="2451502" y="0"/>
                  </a:lnTo>
                  <a:lnTo>
                    <a:pt x="245150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44573" b="-445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82292" y="2068161"/>
            <a:ext cx="4529817" cy="115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F7FDFE"/>
                </a:solidFill>
                <a:latin typeface="Proxima Nova Bold"/>
              </a:rPr>
              <a:t>Table-Value CHECK Constraints</a:t>
            </a:r>
          </a:p>
          <a:p>
            <a:pPr>
              <a:lnSpc>
                <a:spcPts val="4800"/>
              </a:lnSpc>
            </a:pPr>
            <a:endParaRPr lang="en-US" sz="2400">
              <a:solidFill>
                <a:srgbClr val="F7FDFE"/>
              </a:solidFill>
              <a:latin typeface="Proxima Nov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82292" y="3822895"/>
            <a:ext cx="5605495" cy="808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9"/>
              </a:lnSpc>
            </a:pPr>
            <a:r>
              <a:rPr lang="en-US" sz="1699">
                <a:solidFill>
                  <a:srgbClr val="F7FDFE"/>
                </a:solidFill>
                <a:latin typeface="Proxima Nova Bold"/>
              </a:rPr>
              <a:t>Doctor should be alteast more than 18 years of age</a:t>
            </a:r>
          </a:p>
          <a:p>
            <a:pPr>
              <a:lnSpc>
                <a:spcPts val="3399"/>
              </a:lnSpc>
            </a:pPr>
            <a:endParaRPr lang="en-US" sz="1699">
              <a:solidFill>
                <a:srgbClr val="F7FDFE"/>
              </a:solidFill>
              <a:latin typeface="Proxima Nov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2292" y="3043521"/>
            <a:ext cx="4529817" cy="5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F7FDFE"/>
                </a:solidFill>
                <a:latin typeface="Proxima Nova Bold"/>
              </a:rPr>
              <a:t>In-Line Age constraint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2292" y="6789606"/>
            <a:ext cx="4529817" cy="5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F7FDFE"/>
                </a:solidFill>
                <a:latin typeface="Proxima Nova Bold"/>
              </a:rPr>
              <a:t>Computed Columns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2292" y="7737548"/>
            <a:ext cx="4529817" cy="54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F7FDFE"/>
                </a:solidFill>
                <a:latin typeface="Proxima Nova Bold"/>
              </a:rPr>
              <a:t>In-Line Rating Calculator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2292" y="8322777"/>
            <a:ext cx="5605495" cy="379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9"/>
              </a:lnSpc>
            </a:pPr>
            <a:r>
              <a:rPr lang="en-US" sz="1699">
                <a:solidFill>
                  <a:srgbClr val="F7FDFE"/>
                </a:solidFill>
                <a:latin typeface="Proxima Nova Bold"/>
              </a:rPr>
              <a:t>Using Feedback given by patients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337403"/>
            <a:ext cx="12781748" cy="12781697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463361" y="464853"/>
            <a:ext cx="5361277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>
                <a:solidFill>
                  <a:srgbClr val="FFFFFF"/>
                </a:solidFill>
                <a:latin typeface="Bebas Neue"/>
              </a:rPr>
              <a:t>BOOKING DETAILS VIEW</a:t>
            </a:r>
          </a:p>
        </p:txBody>
      </p:sp>
      <p:sp>
        <p:nvSpPr>
          <p:cNvPr id="5" name="AutoShape 5"/>
          <p:cNvSpPr/>
          <p:nvPr/>
        </p:nvSpPr>
        <p:spPr>
          <a:xfrm>
            <a:off x="2315472" y="1156760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473264" y="1156760"/>
            <a:ext cx="8391805" cy="5215651"/>
            <a:chOff x="0" y="0"/>
            <a:chExt cx="2210187" cy="1373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10187" cy="1373669"/>
            </a:xfrm>
            <a:custGeom>
              <a:avLst/>
              <a:gdLst/>
              <a:ahLst/>
              <a:cxnLst/>
              <a:rect l="l" t="t" r="r" b="b"/>
              <a:pathLst>
                <a:path w="2210187" h="1373669">
                  <a:moveTo>
                    <a:pt x="0" y="0"/>
                  </a:moveTo>
                  <a:lnTo>
                    <a:pt x="2210187" y="0"/>
                  </a:lnTo>
                  <a:lnTo>
                    <a:pt x="2210187" y="1373669"/>
                  </a:lnTo>
                  <a:lnTo>
                    <a:pt x="0" y="1373669"/>
                  </a:lnTo>
                  <a:close/>
                </a:path>
              </a:pathLst>
            </a:custGeom>
            <a:solidFill>
              <a:srgbClr val="3F5B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10187" cy="1411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18541" y="1232568"/>
            <a:ext cx="10369459" cy="5083084"/>
            <a:chOff x="0" y="0"/>
            <a:chExt cx="1658107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8107" cy="812800"/>
            </a:xfrm>
            <a:custGeom>
              <a:avLst/>
              <a:gdLst/>
              <a:ahLst/>
              <a:cxnLst/>
              <a:rect l="l" t="t" r="r" b="b"/>
              <a:pathLst>
                <a:path w="1658107" h="812800">
                  <a:moveTo>
                    <a:pt x="0" y="0"/>
                  </a:moveTo>
                  <a:lnTo>
                    <a:pt x="1658107" y="0"/>
                  </a:lnTo>
                  <a:lnTo>
                    <a:pt x="165810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693" b="-6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6372411"/>
            <a:ext cx="18288000" cy="4090738"/>
            <a:chOff x="0" y="0"/>
            <a:chExt cx="3633693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3693" cy="812800"/>
            </a:xfrm>
            <a:custGeom>
              <a:avLst/>
              <a:gdLst/>
              <a:ahLst/>
              <a:cxnLst/>
              <a:rect l="l" t="t" r="r" b="b"/>
              <a:pathLst>
                <a:path w="3633693" h="812800">
                  <a:moveTo>
                    <a:pt x="0" y="0"/>
                  </a:moveTo>
                  <a:lnTo>
                    <a:pt x="3633693" y="0"/>
                  </a:lnTo>
                  <a:lnTo>
                    <a:pt x="363369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3619" b="-36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7780" y="1963419"/>
            <a:ext cx="6962730" cy="367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413" lvl="1" indent="-230206">
              <a:lnSpc>
                <a:spcPts val="4265"/>
              </a:lnSpc>
              <a:buFont typeface="Arial"/>
              <a:buChar char="•"/>
            </a:pPr>
            <a:r>
              <a:rPr lang="en-US" sz="2132">
                <a:solidFill>
                  <a:srgbClr val="000000"/>
                </a:solidFill>
                <a:latin typeface="Proxima Nova Bold"/>
              </a:rPr>
              <a:t>The MED.BookingDetailsView provides a concise summary of patient Details. </a:t>
            </a:r>
          </a:p>
          <a:p>
            <a:pPr marL="460413" lvl="1" indent="-230206">
              <a:lnSpc>
                <a:spcPts val="4265"/>
              </a:lnSpc>
              <a:buFont typeface="Arial"/>
              <a:buChar char="•"/>
            </a:pPr>
            <a:r>
              <a:rPr lang="en-US" sz="2132">
                <a:solidFill>
                  <a:srgbClr val="000000"/>
                </a:solidFill>
                <a:latin typeface="Proxima Nova Bold"/>
              </a:rPr>
              <a:t>It Displays the appointments,including the booking ID, patient's first and last names, doctor's first and last names, consultation room link, and appointment start and end times. </a:t>
            </a:r>
          </a:p>
          <a:p>
            <a:pPr>
              <a:lnSpc>
                <a:spcPts val="4265"/>
              </a:lnSpc>
            </a:pPr>
            <a:endParaRPr lang="en-US" sz="2132">
              <a:solidFill>
                <a:srgbClr val="000000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337403"/>
            <a:ext cx="12781748" cy="12781697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463361" y="464853"/>
            <a:ext cx="5361277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>
                <a:solidFill>
                  <a:srgbClr val="FFFFFF"/>
                </a:solidFill>
                <a:latin typeface="Bebas Neue"/>
              </a:rPr>
              <a:t>PATIENT HISTORY VIEW</a:t>
            </a:r>
          </a:p>
        </p:txBody>
      </p:sp>
      <p:sp>
        <p:nvSpPr>
          <p:cNvPr id="5" name="AutoShape 5"/>
          <p:cNvSpPr/>
          <p:nvPr/>
        </p:nvSpPr>
        <p:spPr>
          <a:xfrm>
            <a:off x="2315472" y="1156760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473264" y="1156760"/>
            <a:ext cx="8391805" cy="5215651"/>
            <a:chOff x="0" y="0"/>
            <a:chExt cx="2210187" cy="1373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10187" cy="1373669"/>
            </a:xfrm>
            <a:custGeom>
              <a:avLst/>
              <a:gdLst/>
              <a:ahLst/>
              <a:cxnLst/>
              <a:rect l="l" t="t" r="r" b="b"/>
              <a:pathLst>
                <a:path w="2210187" h="1373669">
                  <a:moveTo>
                    <a:pt x="0" y="0"/>
                  </a:moveTo>
                  <a:lnTo>
                    <a:pt x="2210187" y="0"/>
                  </a:lnTo>
                  <a:lnTo>
                    <a:pt x="2210187" y="1373669"/>
                  </a:lnTo>
                  <a:lnTo>
                    <a:pt x="0" y="1373669"/>
                  </a:lnTo>
                  <a:close/>
                </a:path>
              </a:pathLst>
            </a:custGeom>
            <a:solidFill>
              <a:srgbClr val="3F5B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10187" cy="1411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18541" y="1232568"/>
            <a:ext cx="10369459" cy="5083084"/>
            <a:chOff x="0" y="0"/>
            <a:chExt cx="1658107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8107" cy="812800"/>
            </a:xfrm>
            <a:custGeom>
              <a:avLst/>
              <a:gdLst/>
              <a:ahLst/>
              <a:cxnLst/>
              <a:rect l="l" t="t" r="r" b="b"/>
              <a:pathLst>
                <a:path w="1658107" h="812800">
                  <a:moveTo>
                    <a:pt x="0" y="0"/>
                  </a:moveTo>
                  <a:lnTo>
                    <a:pt x="1658107" y="0"/>
                  </a:lnTo>
                  <a:lnTo>
                    <a:pt x="165810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370" b="-3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6372411"/>
            <a:ext cx="18288000" cy="4090738"/>
            <a:chOff x="0" y="0"/>
            <a:chExt cx="3633693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3693" cy="812800"/>
            </a:xfrm>
            <a:custGeom>
              <a:avLst/>
              <a:gdLst/>
              <a:ahLst/>
              <a:cxnLst/>
              <a:rect l="l" t="t" r="r" b="b"/>
              <a:pathLst>
                <a:path w="3633693" h="812800">
                  <a:moveTo>
                    <a:pt x="0" y="0"/>
                  </a:moveTo>
                  <a:lnTo>
                    <a:pt x="3633693" y="0"/>
                  </a:lnTo>
                  <a:lnTo>
                    <a:pt x="363369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4322" b="-43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7780" y="1963419"/>
            <a:ext cx="6962730" cy="368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412" lvl="1" indent="-230206">
              <a:lnSpc>
                <a:spcPts val="4265"/>
              </a:lnSpc>
              <a:buFont typeface="Arial"/>
              <a:buChar char="•"/>
            </a:pPr>
            <a:r>
              <a:rPr lang="en-US" sz="2132">
                <a:solidFill>
                  <a:srgbClr val="F7FDFE"/>
                </a:solidFill>
                <a:latin typeface="Proxima Nova Bold"/>
              </a:rPr>
              <a:t>The ComprehensivePatientHistoryView summarizes a patient's medical journey.</a:t>
            </a:r>
          </a:p>
          <a:p>
            <a:pPr marL="460412" lvl="1" indent="-230206">
              <a:lnSpc>
                <a:spcPts val="4265"/>
              </a:lnSpc>
              <a:buFont typeface="Arial"/>
              <a:buChar char="•"/>
            </a:pPr>
            <a:r>
              <a:rPr lang="en-US" sz="2132">
                <a:solidFill>
                  <a:srgbClr val="F7FDFE"/>
                </a:solidFill>
                <a:latin typeface="Proxima Nova Bold"/>
              </a:rPr>
              <a:t>It combines information such as patient details, doctor appointments, prescription details, and symptom descriptions into a single comprehensive overview.</a:t>
            </a:r>
          </a:p>
          <a:p>
            <a:pPr>
              <a:lnSpc>
                <a:spcPts val="4265"/>
              </a:lnSpc>
            </a:pPr>
            <a:endParaRPr lang="en-US" sz="2132">
              <a:solidFill>
                <a:srgbClr val="F7FDFE"/>
              </a:solidFill>
              <a:latin typeface="Proxima Nova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518589" cy="10287000"/>
            <a:chOff x="0" y="0"/>
            <a:chExt cx="487732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7324" cy="2709333"/>
            </a:xfrm>
            <a:custGeom>
              <a:avLst/>
              <a:gdLst/>
              <a:ahLst/>
              <a:cxnLst/>
              <a:rect l="l" t="t" r="r" b="b"/>
              <a:pathLst>
                <a:path w="4877324" h="2709333">
                  <a:moveTo>
                    <a:pt x="0" y="0"/>
                  </a:moveTo>
                  <a:lnTo>
                    <a:pt x="4877324" y="0"/>
                  </a:lnTo>
                  <a:lnTo>
                    <a:pt x="48773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F5B77">
                <a:alpha val="4274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7732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667830" y="5153025"/>
            <a:ext cx="7182929" cy="126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11"/>
              </a:lnSpc>
            </a:pPr>
            <a:r>
              <a:rPr lang="en-US" sz="8400">
                <a:solidFill>
                  <a:srgbClr val="000000"/>
                </a:solidFill>
                <a:latin typeface="Bebas Neue"/>
              </a:rPr>
              <a:t>Data Visualisations</a:t>
            </a:r>
          </a:p>
        </p:txBody>
      </p:sp>
      <p:sp>
        <p:nvSpPr>
          <p:cNvPr id="7" name="AutoShape 7"/>
          <p:cNvSpPr/>
          <p:nvPr/>
        </p:nvSpPr>
        <p:spPr>
          <a:xfrm>
            <a:off x="3476888" y="6807365"/>
            <a:ext cx="11334225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337403"/>
            <a:ext cx="12781748" cy="12781697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290692" y="1533616"/>
            <a:ext cx="12233351" cy="7923647"/>
            <a:chOff x="0" y="0"/>
            <a:chExt cx="1223179" cy="7922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3179" cy="792263"/>
            </a:xfrm>
            <a:custGeom>
              <a:avLst/>
              <a:gdLst/>
              <a:ahLst/>
              <a:cxnLst/>
              <a:rect l="l" t="t" r="r" b="b"/>
              <a:pathLst>
                <a:path w="1223179" h="792263">
                  <a:moveTo>
                    <a:pt x="0" y="0"/>
                  </a:moveTo>
                  <a:lnTo>
                    <a:pt x="1223179" y="0"/>
                  </a:lnTo>
                  <a:lnTo>
                    <a:pt x="1223179" y="792263"/>
                  </a:lnTo>
                  <a:lnTo>
                    <a:pt x="0" y="792263"/>
                  </a:lnTo>
                  <a:close/>
                </a:path>
              </a:pathLst>
            </a:custGeom>
            <a:blipFill>
              <a:blip r:embed="rId3"/>
              <a:stretch>
                <a:fillRect l="-422" r="-4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71388" y="446195"/>
            <a:ext cx="8810688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>
                <a:solidFill>
                  <a:srgbClr val="FFFFFF"/>
                </a:solidFill>
                <a:latin typeface="Bebas Neue"/>
              </a:rPr>
              <a:t>CONSULTATION CHARGE PER VISIT</a:t>
            </a:r>
          </a:p>
        </p:txBody>
      </p:sp>
      <p:sp>
        <p:nvSpPr>
          <p:cNvPr id="7" name="AutoShape 7"/>
          <p:cNvSpPr/>
          <p:nvPr/>
        </p:nvSpPr>
        <p:spPr>
          <a:xfrm>
            <a:off x="2315472" y="1175810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533616"/>
            <a:ext cx="6346965" cy="8229600"/>
            <a:chOff x="0" y="0"/>
            <a:chExt cx="1671629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1629" cy="2167467"/>
            </a:xfrm>
            <a:custGeom>
              <a:avLst/>
              <a:gdLst/>
              <a:ahLst/>
              <a:cxnLst/>
              <a:rect l="l" t="t" r="r" b="b"/>
              <a:pathLst>
                <a:path w="1671629" h="2167467">
                  <a:moveTo>
                    <a:pt x="0" y="0"/>
                  </a:moveTo>
                  <a:lnTo>
                    <a:pt x="1671629" y="0"/>
                  </a:lnTo>
                  <a:lnTo>
                    <a:pt x="167162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7162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13505" y="3064209"/>
            <a:ext cx="1319956" cy="41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5"/>
              </a:lnSpc>
            </a:pPr>
            <a:r>
              <a:rPr lang="en-US" sz="3500">
                <a:solidFill>
                  <a:srgbClr val="FFFFFF"/>
                </a:solidFill>
                <a:latin typeface="Bebas Neue"/>
              </a:rPr>
              <a:t>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4736" y="3691880"/>
            <a:ext cx="5719913" cy="236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High variation in consultation fees: Radiology most expensive, Endocrinology &amp; Dermatology least. (Reason: equipment, expertise, billing?)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Higher fees in specialties like Radiology &amp; Cardiology may limit access for low-income/underinsured patients, creating healthcare disparities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337403"/>
            <a:ext cx="12781748" cy="12781697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290692" y="1533616"/>
            <a:ext cx="12233351" cy="7923647"/>
            <a:chOff x="0" y="0"/>
            <a:chExt cx="1223179" cy="7922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3179" cy="792263"/>
            </a:xfrm>
            <a:custGeom>
              <a:avLst/>
              <a:gdLst/>
              <a:ahLst/>
              <a:cxnLst/>
              <a:rect l="l" t="t" r="r" b="b"/>
              <a:pathLst>
                <a:path w="1223179" h="792263">
                  <a:moveTo>
                    <a:pt x="0" y="0"/>
                  </a:moveTo>
                  <a:lnTo>
                    <a:pt x="1223179" y="0"/>
                  </a:lnTo>
                  <a:lnTo>
                    <a:pt x="1223179" y="792263"/>
                  </a:lnTo>
                  <a:lnTo>
                    <a:pt x="0" y="792263"/>
                  </a:lnTo>
                  <a:close/>
                </a:path>
              </a:pathLst>
            </a:custGeom>
            <a:blipFill>
              <a:blip r:embed="rId3"/>
              <a:stretch>
                <a:fillRect t="-4725" b="-47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71263" y="446195"/>
            <a:ext cx="10831349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>
                <a:solidFill>
                  <a:srgbClr val="FFFFFF"/>
                </a:solidFill>
                <a:latin typeface="Bebas Neue"/>
              </a:rPr>
              <a:t>DISTRIBUTION OF DOCTOR'S DEPARTMENTS</a:t>
            </a:r>
          </a:p>
        </p:txBody>
      </p:sp>
      <p:sp>
        <p:nvSpPr>
          <p:cNvPr id="7" name="AutoShape 7"/>
          <p:cNvSpPr/>
          <p:nvPr/>
        </p:nvSpPr>
        <p:spPr>
          <a:xfrm>
            <a:off x="2315472" y="1156760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533616"/>
            <a:ext cx="6346965" cy="8229600"/>
            <a:chOff x="0" y="0"/>
            <a:chExt cx="1671629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1629" cy="2167467"/>
            </a:xfrm>
            <a:custGeom>
              <a:avLst/>
              <a:gdLst/>
              <a:ahLst/>
              <a:cxnLst/>
              <a:rect l="l" t="t" r="r" b="b"/>
              <a:pathLst>
                <a:path w="1671629" h="2167467">
                  <a:moveTo>
                    <a:pt x="0" y="0"/>
                  </a:moveTo>
                  <a:lnTo>
                    <a:pt x="1671629" y="0"/>
                  </a:lnTo>
                  <a:lnTo>
                    <a:pt x="167162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7162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13505" y="3064209"/>
            <a:ext cx="1319956" cy="41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5"/>
              </a:lnSpc>
            </a:pPr>
            <a:r>
              <a:rPr lang="en-US" sz="3500">
                <a:solidFill>
                  <a:srgbClr val="FFFFFF"/>
                </a:solidFill>
                <a:latin typeface="Bebas Neue"/>
              </a:rPr>
              <a:t>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4736" y="3691880"/>
            <a:ext cx="5719913" cy="196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The chart shows a variety of medical specializations, with none dominating in terms of doctor count.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Circle sizes likely indicate department emphasis, potentially due to resource allocation or patient needs.</a:t>
            </a:r>
          </a:p>
          <a:p>
            <a:pPr>
              <a:lnSpc>
                <a:spcPts val="3199"/>
              </a:lnSpc>
            </a:pPr>
            <a:endParaRPr lang="en-US" sz="1599">
              <a:solidFill>
                <a:srgbClr val="F7FDFE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337402"/>
            <a:ext cx="12781748" cy="10624402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42295" y="1533616"/>
            <a:ext cx="12781748" cy="7923647"/>
            <a:chOff x="0" y="0"/>
            <a:chExt cx="1278012" cy="7922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8012" cy="792263"/>
            </a:xfrm>
            <a:custGeom>
              <a:avLst/>
              <a:gdLst/>
              <a:ahLst/>
              <a:cxnLst/>
              <a:rect l="l" t="t" r="r" b="b"/>
              <a:pathLst>
                <a:path w="1278012" h="792263">
                  <a:moveTo>
                    <a:pt x="0" y="0"/>
                  </a:moveTo>
                  <a:lnTo>
                    <a:pt x="1278012" y="0"/>
                  </a:lnTo>
                  <a:lnTo>
                    <a:pt x="1278012" y="792263"/>
                  </a:lnTo>
                  <a:lnTo>
                    <a:pt x="0" y="792263"/>
                  </a:lnTo>
                  <a:close/>
                </a:path>
              </a:pathLst>
            </a:custGeom>
            <a:blipFill>
              <a:blip r:embed="rId3"/>
              <a:stretch>
                <a:fillRect l="-389" r="-3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71263" y="446195"/>
            <a:ext cx="10586420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>
                <a:solidFill>
                  <a:srgbClr val="FFFFFF"/>
                </a:solidFill>
                <a:latin typeface="Bebas Neue"/>
              </a:rPr>
              <a:t>PATIENT SYMPTOM DETAILS ANALYSIS</a:t>
            </a:r>
          </a:p>
        </p:txBody>
      </p:sp>
      <p:sp>
        <p:nvSpPr>
          <p:cNvPr id="7" name="AutoShape 7"/>
          <p:cNvSpPr/>
          <p:nvPr/>
        </p:nvSpPr>
        <p:spPr>
          <a:xfrm>
            <a:off x="2315472" y="1156760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292585" y="1538595"/>
            <a:ext cx="5612180" cy="8229600"/>
            <a:chOff x="0" y="0"/>
            <a:chExt cx="1478105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78105" cy="2167467"/>
            </a:xfrm>
            <a:custGeom>
              <a:avLst/>
              <a:gdLst/>
              <a:ahLst/>
              <a:cxnLst/>
              <a:rect l="l" t="t" r="r" b="b"/>
              <a:pathLst>
                <a:path w="1478105" h="2167467">
                  <a:moveTo>
                    <a:pt x="0" y="0"/>
                  </a:moveTo>
                  <a:lnTo>
                    <a:pt x="1478105" y="0"/>
                  </a:lnTo>
                  <a:lnTo>
                    <a:pt x="147810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78105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53527" y="3084620"/>
            <a:ext cx="1319956" cy="41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5"/>
              </a:lnSpc>
            </a:pPr>
            <a:r>
              <a:rPr lang="en-US" sz="3500">
                <a:solidFill>
                  <a:srgbClr val="FFFFFF"/>
                </a:solidFill>
                <a:latin typeface="Bebas Neue"/>
              </a:rPr>
              <a:t>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3691880"/>
            <a:ext cx="5719913" cy="196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Patients report a wide variety of symptoms, indicating the facility addresses diverse healthcare needs.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Symptom details offer insights into patient needs and potential collaboration between departments. </a:t>
            </a:r>
          </a:p>
          <a:p>
            <a:pPr>
              <a:lnSpc>
                <a:spcPts val="3199"/>
              </a:lnSpc>
            </a:pPr>
            <a:endParaRPr lang="en-US" sz="1599">
              <a:solidFill>
                <a:srgbClr val="F7FDFE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7403"/>
            <a:ext cx="18524043" cy="12781697"/>
            <a:chOff x="0" y="0"/>
            <a:chExt cx="9202821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02821" cy="6350000"/>
            </a:xfrm>
            <a:custGeom>
              <a:avLst/>
              <a:gdLst/>
              <a:ahLst/>
              <a:cxnLst/>
              <a:rect l="l" t="t" r="r" b="b"/>
              <a:pathLst>
                <a:path w="9202821" h="6350000">
                  <a:moveTo>
                    <a:pt x="0" y="0"/>
                  </a:moveTo>
                  <a:lnTo>
                    <a:pt x="9202821" y="0"/>
                  </a:lnTo>
                  <a:lnTo>
                    <a:pt x="9202821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58694" b="-586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7FD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2070676" y="3669999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070676" y="4376833"/>
            <a:ext cx="8803099" cy="4559213"/>
            <a:chOff x="0" y="0"/>
            <a:chExt cx="2318512" cy="12007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8512" cy="1200780"/>
            </a:xfrm>
            <a:custGeom>
              <a:avLst/>
              <a:gdLst/>
              <a:ahLst/>
              <a:cxnLst/>
              <a:rect l="l" t="t" r="r" b="b"/>
              <a:pathLst>
                <a:path w="2318512" h="1200780">
                  <a:moveTo>
                    <a:pt x="0" y="0"/>
                  </a:moveTo>
                  <a:lnTo>
                    <a:pt x="2318512" y="0"/>
                  </a:lnTo>
                  <a:lnTo>
                    <a:pt x="2318512" y="1200780"/>
                  </a:lnTo>
                  <a:lnTo>
                    <a:pt x="0" y="1200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F5B7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18512" cy="123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577043" y="2080582"/>
            <a:ext cx="4687007" cy="6240137"/>
            <a:chOff x="0" y="0"/>
            <a:chExt cx="3663950" cy="487807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108454" t="-21074" r="-69367" b="-174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7FDF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70676" y="2751245"/>
            <a:ext cx="7769742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>
                <a:solidFill>
                  <a:srgbClr val="292929"/>
                </a:solidFill>
                <a:latin typeface="Bebas Neue"/>
              </a:rPr>
              <a:t>AGENDA OF THE 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37667" y="4882618"/>
            <a:ext cx="830723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2999"/>
              </a:lnSpc>
              <a:buFont typeface="Arial"/>
              <a:buChar char="•"/>
            </a:pPr>
            <a:r>
              <a:rPr lang="en-US" sz="2999">
                <a:solidFill>
                  <a:srgbClr val="2D3541"/>
                </a:solidFill>
                <a:latin typeface="Proxima Nova"/>
              </a:rPr>
              <a:t>Why medical online consultation database?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52658" y="8166665"/>
            <a:ext cx="554412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2999"/>
              </a:lnSpc>
              <a:buFont typeface="Arial"/>
              <a:buChar char="•"/>
            </a:pPr>
            <a:r>
              <a:rPr lang="en-US" sz="2999">
                <a:solidFill>
                  <a:srgbClr val="2D3541"/>
                </a:solidFill>
                <a:latin typeface="Proxima Nova"/>
              </a:rPr>
              <a:t>Conclusion &amp; Future works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52658" y="6890316"/>
            <a:ext cx="325076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2999"/>
              </a:lnSpc>
              <a:buFont typeface="Arial"/>
              <a:buChar char="•"/>
            </a:pPr>
            <a:r>
              <a:rPr lang="en-US" sz="2999">
                <a:solidFill>
                  <a:srgbClr val="2D3541"/>
                </a:solidFill>
                <a:latin typeface="Proxima Nova"/>
              </a:rPr>
              <a:t>SQL Queries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7667" y="6252141"/>
            <a:ext cx="506731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2999"/>
              </a:lnSpc>
              <a:buFont typeface="Arial"/>
              <a:buChar char="•"/>
            </a:pPr>
            <a:r>
              <a:rPr lang="en-US" sz="2999">
                <a:solidFill>
                  <a:srgbClr val="2D3541"/>
                </a:solidFill>
                <a:latin typeface="Proxima Nova"/>
              </a:rPr>
              <a:t>Business rules with ERD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52658" y="7528490"/>
            <a:ext cx="325076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2999"/>
              </a:lnSpc>
              <a:buFont typeface="Arial"/>
              <a:buChar char="•"/>
            </a:pPr>
            <a:r>
              <a:rPr lang="en-US" sz="2999">
                <a:solidFill>
                  <a:srgbClr val="2D3541"/>
                </a:solidFill>
                <a:latin typeface="Proxima Nova"/>
              </a:rPr>
              <a:t>Visualisations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2658" y="5520793"/>
            <a:ext cx="423047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2999"/>
              </a:lnSpc>
              <a:buFont typeface="Arial"/>
              <a:buChar char="•"/>
            </a:pPr>
            <a:r>
              <a:rPr lang="en-US" sz="2999">
                <a:solidFill>
                  <a:srgbClr val="2D3541"/>
                </a:solidFill>
                <a:latin typeface="Proxima Nova"/>
              </a:rPr>
              <a:t>Business Problems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246796"/>
            <a:ext cx="12781748" cy="10419493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42295" y="1533616"/>
            <a:ext cx="12781748" cy="7923647"/>
            <a:chOff x="0" y="0"/>
            <a:chExt cx="1278012" cy="7922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8012" cy="792263"/>
            </a:xfrm>
            <a:custGeom>
              <a:avLst/>
              <a:gdLst/>
              <a:ahLst/>
              <a:cxnLst/>
              <a:rect l="l" t="t" r="r" b="b"/>
              <a:pathLst>
                <a:path w="1278012" h="792263">
                  <a:moveTo>
                    <a:pt x="0" y="0"/>
                  </a:moveTo>
                  <a:lnTo>
                    <a:pt x="1278012" y="0"/>
                  </a:lnTo>
                  <a:lnTo>
                    <a:pt x="1278012" y="792263"/>
                  </a:lnTo>
                  <a:lnTo>
                    <a:pt x="0" y="792263"/>
                  </a:lnTo>
                  <a:close/>
                </a:path>
              </a:pathLst>
            </a:custGeom>
            <a:blipFill>
              <a:blip r:embed="rId3"/>
              <a:stretch>
                <a:fillRect t="-5661" b="-56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36477" y="446195"/>
            <a:ext cx="12758752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 dirty="0">
                <a:solidFill>
                  <a:srgbClr val="FFFFFF"/>
                </a:solidFill>
                <a:latin typeface="Bebas Neue"/>
              </a:rPr>
              <a:t>AGE DISTRIBUTION ACROSS MEDICAL SPECIALTIES</a:t>
            </a:r>
          </a:p>
        </p:txBody>
      </p:sp>
      <p:sp>
        <p:nvSpPr>
          <p:cNvPr id="7" name="AutoShape 7"/>
          <p:cNvSpPr/>
          <p:nvPr/>
        </p:nvSpPr>
        <p:spPr>
          <a:xfrm>
            <a:off x="2315472" y="1156760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292585" y="1538595"/>
            <a:ext cx="5612180" cy="8229600"/>
            <a:chOff x="0" y="0"/>
            <a:chExt cx="1478105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78105" cy="2167467"/>
            </a:xfrm>
            <a:custGeom>
              <a:avLst/>
              <a:gdLst/>
              <a:ahLst/>
              <a:cxnLst/>
              <a:rect l="l" t="t" r="r" b="b"/>
              <a:pathLst>
                <a:path w="1478105" h="2167467">
                  <a:moveTo>
                    <a:pt x="0" y="0"/>
                  </a:moveTo>
                  <a:lnTo>
                    <a:pt x="1478105" y="0"/>
                  </a:lnTo>
                  <a:lnTo>
                    <a:pt x="147810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78105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53527" y="3084620"/>
            <a:ext cx="1319956" cy="41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5"/>
              </a:lnSpc>
            </a:pPr>
            <a:r>
              <a:rPr lang="en-US" sz="3500">
                <a:solidFill>
                  <a:srgbClr val="FFFFFF"/>
                </a:solidFill>
                <a:latin typeface="Bebas Neue"/>
              </a:rPr>
              <a:t>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3691880"/>
            <a:ext cx="5719913" cy="276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Wide age range across departments: Pediatrics for younger patients, Orthopedics and Radiology may lean towards older patients.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Age data gaps in some departments (Gastroenterology, Psychiatry) suggest limited samples or data collection issues.</a:t>
            </a:r>
          </a:p>
          <a:p>
            <a:pPr>
              <a:lnSpc>
                <a:spcPts val="3199"/>
              </a:lnSpc>
            </a:pPr>
            <a:endParaRPr lang="en-US" sz="1599">
              <a:solidFill>
                <a:srgbClr val="F7FDFE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61" r="-1566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15294" y="3188383"/>
            <a:ext cx="18518589" cy="7146242"/>
            <a:chOff x="0" y="0"/>
            <a:chExt cx="4877324" cy="1882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7324" cy="1882138"/>
            </a:xfrm>
            <a:custGeom>
              <a:avLst/>
              <a:gdLst/>
              <a:ahLst/>
              <a:cxnLst/>
              <a:rect l="l" t="t" r="r" b="b"/>
              <a:pathLst>
                <a:path w="4877324" h="1882138">
                  <a:moveTo>
                    <a:pt x="0" y="0"/>
                  </a:moveTo>
                  <a:lnTo>
                    <a:pt x="4877324" y="0"/>
                  </a:lnTo>
                  <a:lnTo>
                    <a:pt x="4877324" y="1882138"/>
                  </a:lnTo>
                  <a:lnTo>
                    <a:pt x="0" y="1882138"/>
                  </a:lnTo>
                  <a:close/>
                </a:path>
              </a:pathLst>
            </a:custGeom>
            <a:solidFill>
              <a:srgbClr val="3F5B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77324" cy="1920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7611" y="1143032"/>
            <a:ext cx="8115300" cy="8115268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0192039" y="8358196"/>
            <a:ext cx="917712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10192039" y="1157320"/>
            <a:ext cx="9177125" cy="0"/>
          </a:xfrm>
          <a:prstGeom prst="line">
            <a:avLst/>
          </a:prstGeom>
          <a:ln w="28575" cap="flat">
            <a:solidFill>
              <a:srgbClr val="17284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069825" y="2039152"/>
            <a:ext cx="3263953" cy="76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1"/>
              </a:lnSpc>
            </a:pPr>
            <a:r>
              <a:rPr lang="en-US" sz="6399">
                <a:solidFill>
                  <a:srgbClr val="2D3541"/>
                </a:solidFill>
                <a:latin typeface="Bebas Neue"/>
              </a:rPr>
              <a:t>CONCLUSION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7343" y="3880001"/>
            <a:ext cx="6938940" cy="2881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7FDFE"/>
                </a:solidFill>
                <a:latin typeface="Proxima Nova"/>
              </a:rPr>
              <a:t>Our online medical services' ERD provides a clear blueprint of entity relationships and interactions, which makes data collection and transformation seamlessly easy.</a:t>
            </a:r>
          </a:p>
          <a:p>
            <a:pPr marL="453390" lvl="1" indent="-226695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7FDFE"/>
                </a:solidFill>
                <a:latin typeface="Proxima Nova"/>
              </a:rPr>
              <a:t>Doctor Rating calculation function provides a concise method for evaluating healthcare providers, ensuring quality patient care.</a:t>
            </a:r>
          </a:p>
          <a:p>
            <a:pPr>
              <a:lnSpc>
                <a:spcPts val="2856"/>
              </a:lnSpc>
            </a:pPr>
            <a:endParaRPr lang="en-US" sz="2100">
              <a:solidFill>
                <a:srgbClr val="F7FDFE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61" r="-1566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15294" y="3188383"/>
            <a:ext cx="18518589" cy="7146242"/>
            <a:chOff x="0" y="0"/>
            <a:chExt cx="4877324" cy="1882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7324" cy="1882138"/>
            </a:xfrm>
            <a:custGeom>
              <a:avLst/>
              <a:gdLst/>
              <a:ahLst/>
              <a:cxnLst/>
              <a:rect l="l" t="t" r="r" b="b"/>
              <a:pathLst>
                <a:path w="4877324" h="1882138">
                  <a:moveTo>
                    <a:pt x="0" y="0"/>
                  </a:moveTo>
                  <a:lnTo>
                    <a:pt x="4877324" y="0"/>
                  </a:lnTo>
                  <a:lnTo>
                    <a:pt x="4877324" y="1882138"/>
                  </a:lnTo>
                  <a:lnTo>
                    <a:pt x="0" y="1882138"/>
                  </a:lnTo>
                  <a:close/>
                </a:path>
              </a:pathLst>
            </a:custGeom>
            <a:solidFill>
              <a:srgbClr val="3F5B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77324" cy="1920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7611" y="1143032"/>
            <a:ext cx="8115300" cy="8115268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0192039" y="8358196"/>
            <a:ext cx="917712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10192039" y="1157320"/>
            <a:ext cx="9177125" cy="0"/>
          </a:xfrm>
          <a:prstGeom prst="line">
            <a:avLst/>
          </a:prstGeom>
          <a:ln w="28575" cap="flat">
            <a:solidFill>
              <a:srgbClr val="17284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069825" y="1896277"/>
            <a:ext cx="3590524" cy="76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1"/>
              </a:lnSpc>
            </a:pPr>
            <a:r>
              <a:rPr lang="en-US" sz="6399">
                <a:solidFill>
                  <a:srgbClr val="2D3541"/>
                </a:solidFill>
                <a:latin typeface="Bebas Neue"/>
              </a:rPr>
              <a:t>FUTURE 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92039" y="4084108"/>
            <a:ext cx="6938940" cy="251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7FDFE"/>
                </a:solidFill>
                <a:latin typeface="Proxima Nova"/>
              </a:rPr>
              <a:t>Expanding the dataset within our database to get more useful insights.</a:t>
            </a:r>
          </a:p>
          <a:p>
            <a:pPr marL="453390" lvl="1" indent="-226695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7FDFE"/>
                </a:solidFill>
                <a:latin typeface="Proxima Nova"/>
              </a:rPr>
              <a:t>Implementing advanced analytics to derive deeper insights from the patient data.</a:t>
            </a:r>
          </a:p>
          <a:p>
            <a:pPr marL="453390" lvl="1" indent="-226695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7FDFE"/>
                </a:solidFill>
                <a:latin typeface="Proxima Nova"/>
              </a:rPr>
              <a:t>Strengthen security measures to protect patient data from unauthorized access.</a:t>
            </a:r>
          </a:p>
          <a:p>
            <a:pPr>
              <a:lnSpc>
                <a:spcPts val="2856"/>
              </a:lnSpc>
            </a:pPr>
            <a:endParaRPr lang="en-US" sz="2100">
              <a:solidFill>
                <a:srgbClr val="F7FDFE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15294" y="2206401"/>
            <a:ext cx="18518589" cy="8220086"/>
            <a:chOff x="0" y="0"/>
            <a:chExt cx="4877324" cy="21649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7324" cy="2164961"/>
            </a:xfrm>
            <a:custGeom>
              <a:avLst/>
              <a:gdLst/>
              <a:ahLst/>
              <a:cxnLst/>
              <a:rect l="l" t="t" r="r" b="b"/>
              <a:pathLst>
                <a:path w="4877324" h="2164961">
                  <a:moveTo>
                    <a:pt x="0" y="0"/>
                  </a:moveTo>
                  <a:lnTo>
                    <a:pt x="4877324" y="0"/>
                  </a:lnTo>
                  <a:lnTo>
                    <a:pt x="4877324" y="2164961"/>
                  </a:lnTo>
                  <a:lnTo>
                    <a:pt x="0" y="2164961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77324" cy="2203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230600" cy="5529766"/>
            <a:chOff x="0" y="0"/>
            <a:chExt cx="4274726" cy="14563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456399"/>
            </a:xfrm>
            <a:custGeom>
              <a:avLst/>
              <a:gdLst/>
              <a:ahLst/>
              <a:cxnLst/>
              <a:rect l="l" t="t" r="r" b="b"/>
              <a:pathLst>
                <a:path w="4274726" h="1456399">
                  <a:moveTo>
                    <a:pt x="0" y="0"/>
                  </a:moveTo>
                  <a:lnTo>
                    <a:pt x="4274726" y="0"/>
                  </a:lnTo>
                  <a:lnTo>
                    <a:pt x="4274726" y="1456399"/>
                  </a:lnTo>
                  <a:lnTo>
                    <a:pt x="0" y="1456399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49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18135" y="3580318"/>
            <a:ext cx="3399202" cy="4131461"/>
            <a:chOff x="0" y="0"/>
            <a:chExt cx="7336282" cy="8916670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7323582" cy="8903970"/>
            </a:xfrm>
            <a:custGeom>
              <a:avLst/>
              <a:gdLst/>
              <a:ahLst/>
              <a:cxnLst/>
              <a:rect l="l" t="t" r="r" b="b"/>
              <a:pathLst>
                <a:path w="7323582" h="8903970">
                  <a:moveTo>
                    <a:pt x="7323582" y="8903970"/>
                  </a:moveTo>
                  <a:lnTo>
                    <a:pt x="0" y="8903970"/>
                  </a:lnTo>
                  <a:lnTo>
                    <a:pt x="0" y="3613404"/>
                  </a:lnTo>
                  <a:cubicBezTo>
                    <a:pt x="19177" y="2098929"/>
                    <a:pt x="1000760" y="729742"/>
                    <a:pt x="2442464" y="205867"/>
                  </a:cubicBezTo>
                  <a:lnTo>
                    <a:pt x="2452751" y="202184"/>
                  </a:lnTo>
                  <a:lnTo>
                    <a:pt x="2460752" y="200152"/>
                  </a:lnTo>
                  <a:cubicBezTo>
                    <a:pt x="2460625" y="200152"/>
                    <a:pt x="2461895" y="199771"/>
                    <a:pt x="2463546" y="199136"/>
                  </a:cubicBezTo>
                  <a:lnTo>
                    <a:pt x="2472436" y="195834"/>
                  </a:lnTo>
                  <a:cubicBezTo>
                    <a:pt x="2855341" y="65913"/>
                    <a:pt x="3254883" y="0"/>
                    <a:pt x="3659759" y="0"/>
                  </a:cubicBezTo>
                  <a:lnTo>
                    <a:pt x="3663696" y="0"/>
                  </a:lnTo>
                  <a:cubicBezTo>
                    <a:pt x="4068699" y="0"/>
                    <a:pt x="4468114" y="65913"/>
                    <a:pt x="4851146" y="195834"/>
                  </a:cubicBezTo>
                  <a:lnTo>
                    <a:pt x="4860036" y="199136"/>
                  </a:lnTo>
                  <a:cubicBezTo>
                    <a:pt x="4861560" y="199771"/>
                    <a:pt x="4862957" y="200152"/>
                    <a:pt x="4863465" y="200279"/>
                  </a:cubicBezTo>
                  <a:lnTo>
                    <a:pt x="4870323" y="201930"/>
                  </a:lnTo>
                  <a:lnTo>
                    <a:pt x="4880610" y="205613"/>
                  </a:lnTo>
                  <a:cubicBezTo>
                    <a:pt x="6322568" y="729488"/>
                    <a:pt x="7304405" y="2098802"/>
                    <a:pt x="7323455" y="3613150"/>
                  </a:cubicBezTo>
                  <a:lnTo>
                    <a:pt x="7323582" y="8903970"/>
                  </a:lnTo>
                  <a:close/>
                  <a:moveTo>
                    <a:pt x="19050" y="8884920"/>
                  </a:moveTo>
                  <a:lnTo>
                    <a:pt x="7304659" y="8884920"/>
                  </a:lnTo>
                  <a:lnTo>
                    <a:pt x="7304659" y="3613404"/>
                  </a:lnTo>
                  <a:cubicBezTo>
                    <a:pt x="7285609" y="2107184"/>
                    <a:pt x="6308979" y="744855"/>
                    <a:pt x="4874260" y="223647"/>
                  </a:cubicBezTo>
                  <a:lnTo>
                    <a:pt x="4864989" y="220218"/>
                  </a:lnTo>
                  <a:lnTo>
                    <a:pt x="4858893" y="218821"/>
                  </a:lnTo>
                  <a:cubicBezTo>
                    <a:pt x="4858003" y="218567"/>
                    <a:pt x="4855464" y="217805"/>
                    <a:pt x="4852924" y="216789"/>
                  </a:cubicBezTo>
                  <a:lnTo>
                    <a:pt x="4845177" y="213868"/>
                  </a:lnTo>
                  <a:cubicBezTo>
                    <a:pt x="4464177" y="84582"/>
                    <a:pt x="4066667" y="19050"/>
                    <a:pt x="3663823" y="19050"/>
                  </a:cubicBezTo>
                  <a:lnTo>
                    <a:pt x="3659886" y="19050"/>
                  </a:lnTo>
                  <a:cubicBezTo>
                    <a:pt x="3257042" y="19050"/>
                    <a:pt x="2859532" y="84582"/>
                    <a:pt x="2478532" y="213868"/>
                  </a:cubicBezTo>
                  <a:lnTo>
                    <a:pt x="2470785" y="216789"/>
                  </a:lnTo>
                  <a:cubicBezTo>
                    <a:pt x="2468626" y="217678"/>
                    <a:pt x="2466467" y="218313"/>
                    <a:pt x="2465959" y="218567"/>
                  </a:cubicBezTo>
                  <a:lnTo>
                    <a:pt x="2458212" y="220472"/>
                  </a:lnTo>
                  <a:lnTo>
                    <a:pt x="2448941" y="223901"/>
                  </a:lnTo>
                  <a:cubicBezTo>
                    <a:pt x="1014603" y="744855"/>
                    <a:pt x="38100" y="2107057"/>
                    <a:pt x="19050" y="3613531"/>
                  </a:cubicBezTo>
                  <a:lnTo>
                    <a:pt x="19050" y="8884920"/>
                  </a:lnTo>
                  <a:close/>
                </a:path>
              </a:pathLst>
            </a:custGeom>
            <a:solidFill>
              <a:srgbClr val="3F5B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5575" y="155575"/>
              <a:ext cx="7025387" cy="8605520"/>
            </a:xfrm>
            <a:custGeom>
              <a:avLst/>
              <a:gdLst/>
              <a:ahLst/>
              <a:cxnLst/>
              <a:rect l="l" t="t" r="r" b="b"/>
              <a:pathLst>
                <a:path w="7025387" h="8605520">
                  <a:moveTo>
                    <a:pt x="0" y="8605520"/>
                  </a:moveTo>
                  <a:lnTo>
                    <a:pt x="0" y="3465957"/>
                  </a:lnTo>
                  <a:cubicBezTo>
                    <a:pt x="18415" y="2013458"/>
                    <a:pt x="960374" y="699643"/>
                    <a:pt x="2344166" y="196977"/>
                  </a:cubicBezTo>
                  <a:lnTo>
                    <a:pt x="2347087" y="195961"/>
                  </a:lnTo>
                  <a:cubicBezTo>
                    <a:pt x="2351532" y="194818"/>
                    <a:pt x="2360676" y="192278"/>
                    <a:pt x="2371090" y="187960"/>
                  </a:cubicBezTo>
                  <a:cubicBezTo>
                    <a:pt x="2738247" y="63373"/>
                    <a:pt x="3121914" y="0"/>
                    <a:pt x="3510661" y="0"/>
                  </a:cubicBezTo>
                  <a:cubicBezTo>
                    <a:pt x="3511296" y="0"/>
                    <a:pt x="3511931" y="0"/>
                    <a:pt x="3512693" y="0"/>
                  </a:cubicBezTo>
                  <a:cubicBezTo>
                    <a:pt x="3513328" y="0"/>
                    <a:pt x="3513963" y="0"/>
                    <a:pt x="3514725" y="0"/>
                  </a:cubicBezTo>
                  <a:cubicBezTo>
                    <a:pt x="3903345" y="0"/>
                    <a:pt x="4287139" y="63373"/>
                    <a:pt x="4654296" y="187960"/>
                  </a:cubicBezTo>
                  <a:cubicBezTo>
                    <a:pt x="4664710" y="192278"/>
                    <a:pt x="4673854" y="194818"/>
                    <a:pt x="4678299" y="195961"/>
                  </a:cubicBezTo>
                  <a:lnTo>
                    <a:pt x="4681220" y="196977"/>
                  </a:lnTo>
                  <a:cubicBezTo>
                    <a:pt x="6065012" y="699643"/>
                    <a:pt x="7007099" y="2013458"/>
                    <a:pt x="7025387" y="3465957"/>
                  </a:cubicBezTo>
                  <a:lnTo>
                    <a:pt x="7025387" y="8605520"/>
                  </a:lnTo>
                  <a:lnTo>
                    <a:pt x="0" y="8605520"/>
                  </a:lnTo>
                  <a:close/>
                </a:path>
              </a:pathLst>
            </a:custGeom>
            <a:blipFill>
              <a:blip r:embed="rId3"/>
              <a:stretch>
                <a:fillRect t="-4227" b="-69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944882" y="3580318"/>
            <a:ext cx="3399202" cy="4131461"/>
            <a:chOff x="0" y="0"/>
            <a:chExt cx="7336282" cy="8916670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7323582" cy="8903970"/>
            </a:xfrm>
            <a:custGeom>
              <a:avLst/>
              <a:gdLst/>
              <a:ahLst/>
              <a:cxnLst/>
              <a:rect l="l" t="t" r="r" b="b"/>
              <a:pathLst>
                <a:path w="7323582" h="8903970">
                  <a:moveTo>
                    <a:pt x="7323582" y="8903970"/>
                  </a:moveTo>
                  <a:lnTo>
                    <a:pt x="0" y="8903970"/>
                  </a:lnTo>
                  <a:lnTo>
                    <a:pt x="0" y="3613404"/>
                  </a:lnTo>
                  <a:cubicBezTo>
                    <a:pt x="19177" y="2098929"/>
                    <a:pt x="1000760" y="729742"/>
                    <a:pt x="2442464" y="205867"/>
                  </a:cubicBezTo>
                  <a:lnTo>
                    <a:pt x="2452751" y="202184"/>
                  </a:lnTo>
                  <a:lnTo>
                    <a:pt x="2460752" y="200152"/>
                  </a:lnTo>
                  <a:cubicBezTo>
                    <a:pt x="2460625" y="200152"/>
                    <a:pt x="2461895" y="199771"/>
                    <a:pt x="2463546" y="199136"/>
                  </a:cubicBezTo>
                  <a:lnTo>
                    <a:pt x="2472436" y="195834"/>
                  </a:lnTo>
                  <a:cubicBezTo>
                    <a:pt x="2855341" y="65913"/>
                    <a:pt x="3254883" y="0"/>
                    <a:pt x="3659759" y="0"/>
                  </a:cubicBezTo>
                  <a:lnTo>
                    <a:pt x="3663696" y="0"/>
                  </a:lnTo>
                  <a:cubicBezTo>
                    <a:pt x="4068699" y="0"/>
                    <a:pt x="4468114" y="65913"/>
                    <a:pt x="4851146" y="195834"/>
                  </a:cubicBezTo>
                  <a:lnTo>
                    <a:pt x="4860036" y="199136"/>
                  </a:lnTo>
                  <a:cubicBezTo>
                    <a:pt x="4861560" y="199771"/>
                    <a:pt x="4862957" y="200152"/>
                    <a:pt x="4863465" y="200279"/>
                  </a:cubicBezTo>
                  <a:lnTo>
                    <a:pt x="4870323" y="201930"/>
                  </a:lnTo>
                  <a:lnTo>
                    <a:pt x="4880610" y="205613"/>
                  </a:lnTo>
                  <a:cubicBezTo>
                    <a:pt x="6322568" y="729488"/>
                    <a:pt x="7304405" y="2098802"/>
                    <a:pt x="7323455" y="3613150"/>
                  </a:cubicBezTo>
                  <a:lnTo>
                    <a:pt x="7323582" y="8903970"/>
                  </a:lnTo>
                  <a:close/>
                  <a:moveTo>
                    <a:pt x="19050" y="8884920"/>
                  </a:moveTo>
                  <a:lnTo>
                    <a:pt x="7304659" y="8884920"/>
                  </a:lnTo>
                  <a:lnTo>
                    <a:pt x="7304659" y="3613404"/>
                  </a:lnTo>
                  <a:cubicBezTo>
                    <a:pt x="7285609" y="2107184"/>
                    <a:pt x="6308979" y="744855"/>
                    <a:pt x="4874260" y="223647"/>
                  </a:cubicBezTo>
                  <a:lnTo>
                    <a:pt x="4864989" y="220218"/>
                  </a:lnTo>
                  <a:lnTo>
                    <a:pt x="4858893" y="218821"/>
                  </a:lnTo>
                  <a:cubicBezTo>
                    <a:pt x="4858003" y="218567"/>
                    <a:pt x="4855464" y="217805"/>
                    <a:pt x="4852924" y="216789"/>
                  </a:cubicBezTo>
                  <a:lnTo>
                    <a:pt x="4845177" y="213868"/>
                  </a:lnTo>
                  <a:cubicBezTo>
                    <a:pt x="4464177" y="84582"/>
                    <a:pt x="4066667" y="19050"/>
                    <a:pt x="3663823" y="19050"/>
                  </a:cubicBezTo>
                  <a:lnTo>
                    <a:pt x="3659886" y="19050"/>
                  </a:lnTo>
                  <a:cubicBezTo>
                    <a:pt x="3257042" y="19050"/>
                    <a:pt x="2859532" y="84582"/>
                    <a:pt x="2478532" y="213868"/>
                  </a:cubicBezTo>
                  <a:lnTo>
                    <a:pt x="2470785" y="216789"/>
                  </a:lnTo>
                  <a:cubicBezTo>
                    <a:pt x="2468626" y="217678"/>
                    <a:pt x="2466467" y="218313"/>
                    <a:pt x="2465959" y="218567"/>
                  </a:cubicBezTo>
                  <a:lnTo>
                    <a:pt x="2458212" y="220472"/>
                  </a:lnTo>
                  <a:lnTo>
                    <a:pt x="2448941" y="223901"/>
                  </a:lnTo>
                  <a:cubicBezTo>
                    <a:pt x="1014603" y="744855"/>
                    <a:pt x="38100" y="2107057"/>
                    <a:pt x="19050" y="3613531"/>
                  </a:cubicBezTo>
                  <a:lnTo>
                    <a:pt x="19050" y="8884920"/>
                  </a:lnTo>
                  <a:close/>
                </a:path>
              </a:pathLst>
            </a:custGeom>
            <a:solidFill>
              <a:srgbClr val="3F5B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5575" y="155575"/>
              <a:ext cx="7025387" cy="8605520"/>
            </a:xfrm>
            <a:custGeom>
              <a:avLst/>
              <a:gdLst/>
              <a:ahLst/>
              <a:cxnLst/>
              <a:rect l="l" t="t" r="r" b="b"/>
              <a:pathLst>
                <a:path w="7025387" h="8605520">
                  <a:moveTo>
                    <a:pt x="0" y="8605520"/>
                  </a:moveTo>
                  <a:lnTo>
                    <a:pt x="0" y="3465957"/>
                  </a:lnTo>
                  <a:cubicBezTo>
                    <a:pt x="18415" y="2013458"/>
                    <a:pt x="960374" y="699643"/>
                    <a:pt x="2344166" y="196977"/>
                  </a:cubicBezTo>
                  <a:lnTo>
                    <a:pt x="2347087" y="195961"/>
                  </a:lnTo>
                  <a:cubicBezTo>
                    <a:pt x="2351532" y="194818"/>
                    <a:pt x="2360676" y="192278"/>
                    <a:pt x="2371090" y="187960"/>
                  </a:cubicBezTo>
                  <a:cubicBezTo>
                    <a:pt x="2738247" y="63373"/>
                    <a:pt x="3121914" y="0"/>
                    <a:pt x="3510661" y="0"/>
                  </a:cubicBezTo>
                  <a:cubicBezTo>
                    <a:pt x="3511296" y="0"/>
                    <a:pt x="3511931" y="0"/>
                    <a:pt x="3512693" y="0"/>
                  </a:cubicBezTo>
                  <a:cubicBezTo>
                    <a:pt x="3513328" y="0"/>
                    <a:pt x="3513963" y="0"/>
                    <a:pt x="3514725" y="0"/>
                  </a:cubicBezTo>
                  <a:cubicBezTo>
                    <a:pt x="3903345" y="0"/>
                    <a:pt x="4287139" y="63373"/>
                    <a:pt x="4654296" y="187960"/>
                  </a:cubicBezTo>
                  <a:cubicBezTo>
                    <a:pt x="4664710" y="192278"/>
                    <a:pt x="4673854" y="194818"/>
                    <a:pt x="4678299" y="195961"/>
                  </a:cubicBezTo>
                  <a:lnTo>
                    <a:pt x="4681220" y="196977"/>
                  </a:lnTo>
                  <a:cubicBezTo>
                    <a:pt x="6065012" y="699643"/>
                    <a:pt x="7007099" y="2013458"/>
                    <a:pt x="7025387" y="3465957"/>
                  </a:cubicBezTo>
                  <a:lnTo>
                    <a:pt x="7025387" y="8605520"/>
                  </a:lnTo>
                  <a:lnTo>
                    <a:pt x="0" y="8605520"/>
                  </a:lnTo>
                  <a:close/>
                </a:path>
              </a:pathLst>
            </a:custGeom>
            <a:blipFill>
              <a:blip r:embed="rId4"/>
              <a:stretch>
                <a:fillRect l="-7852" r="-7852" b="-231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572684" y="3580318"/>
            <a:ext cx="3399202" cy="4131461"/>
            <a:chOff x="0" y="0"/>
            <a:chExt cx="7336282" cy="8916670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7323582" cy="8903970"/>
            </a:xfrm>
            <a:custGeom>
              <a:avLst/>
              <a:gdLst/>
              <a:ahLst/>
              <a:cxnLst/>
              <a:rect l="l" t="t" r="r" b="b"/>
              <a:pathLst>
                <a:path w="7323582" h="8903970">
                  <a:moveTo>
                    <a:pt x="7323582" y="8903970"/>
                  </a:moveTo>
                  <a:lnTo>
                    <a:pt x="0" y="8903970"/>
                  </a:lnTo>
                  <a:lnTo>
                    <a:pt x="0" y="3613404"/>
                  </a:lnTo>
                  <a:cubicBezTo>
                    <a:pt x="19177" y="2098929"/>
                    <a:pt x="1000760" y="729742"/>
                    <a:pt x="2442464" y="205867"/>
                  </a:cubicBezTo>
                  <a:lnTo>
                    <a:pt x="2452751" y="202184"/>
                  </a:lnTo>
                  <a:lnTo>
                    <a:pt x="2460752" y="200152"/>
                  </a:lnTo>
                  <a:cubicBezTo>
                    <a:pt x="2460625" y="200152"/>
                    <a:pt x="2461895" y="199771"/>
                    <a:pt x="2463546" y="199136"/>
                  </a:cubicBezTo>
                  <a:lnTo>
                    <a:pt x="2472436" y="195834"/>
                  </a:lnTo>
                  <a:cubicBezTo>
                    <a:pt x="2855341" y="65913"/>
                    <a:pt x="3254883" y="0"/>
                    <a:pt x="3659759" y="0"/>
                  </a:cubicBezTo>
                  <a:lnTo>
                    <a:pt x="3663696" y="0"/>
                  </a:lnTo>
                  <a:cubicBezTo>
                    <a:pt x="4068699" y="0"/>
                    <a:pt x="4468114" y="65913"/>
                    <a:pt x="4851146" y="195834"/>
                  </a:cubicBezTo>
                  <a:lnTo>
                    <a:pt x="4860036" y="199136"/>
                  </a:lnTo>
                  <a:cubicBezTo>
                    <a:pt x="4861560" y="199771"/>
                    <a:pt x="4862957" y="200152"/>
                    <a:pt x="4863465" y="200279"/>
                  </a:cubicBezTo>
                  <a:lnTo>
                    <a:pt x="4870323" y="201930"/>
                  </a:lnTo>
                  <a:lnTo>
                    <a:pt x="4880610" y="205613"/>
                  </a:lnTo>
                  <a:cubicBezTo>
                    <a:pt x="6322568" y="729488"/>
                    <a:pt x="7304405" y="2098802"/>
                    <a:pt x="7323455" y="3613150"/>
                  </a:cubicBezTo>
                  <a:lnTo>
                    <a:pt x="7323582" y="8903970"/>
                  </a:lnTo>
                  <a:close/>
                  <a:moveTo>
                    <a:pt x="19050" y="8884920"/>
                  </a:moveTo>
                  <a:lnTo>
                    <a:pt x="7304659" y="8884920"/>
                  </a:lnTo>
                  <a:lnTo>
                    <a:pt x="7304659" y="3613404"/>
                  </a:lnTo>
                  <a:cubicBezTo>
                    <a:pt x="7285609" y="2107184"/>
                    <a:pt x="6308979" y="744855"/>
                    <a:pt x="4874260" y="223647"/>
                  </a:cubicBezTo>
                  <a:lnTo>
                    <a:pt x="4864989" y="220218"/>
                  </a:lnTo>
                  <a:lnTo>
                    <a:pt x="4858893" y="218821"/>
                  </a:lnTo>
                  <a:cubicBezTo>
                    <a:pt x="4858003" y="218567"/>
                    <a:pt x="4855464" y="217805"/>
                    <a:pt x="4852924" y="216789"/>
                  </a:cubicBezTo>
                  <a:lnTo>
                    <a:pt x="4845177" y="213868"/>
                  </a:lnTo>
                  <a:cubicBezTo>
                    <a:pt x="4464177" y="84582"/>
                    <a:pt x="4066667" y="19050"/>
                    <a:pt x="3663823" y="19050"/>
                  </a:cubicBezTo>
                  <a:lnTo>
                    <a:pt x="3659886" y="19050"/>
                  </a:lnTo>
                  <a:cubicBezTo>
                    <a:pt x="3257042" y="19050"/>
                    <a:pt x="2859532" y="84582"/>
                    <a:pt x="2478532" y="213868"/>
                  </a:cubicBezTo>
                  <a:lnTo>
                    <a:pt x="2470785" y="216789"/>
                  </a:lnTo>
                  <a:cubicBezTo>
                    <a:pt x="2468626" y="217678"/>
                    <a:pt x="2466467" y="218313"/>
                    <a:pt x="2465959" y="218567"/>
                  </a:cubicBezTo>
                  <a:lnTo>
                    <a:pt x="2458212" y="220472"/>
                  </a:lnTo>
                  <a:lnTo>
                    <a:pt x="2448941" y="223901"/>
                  </a:lnTo>
                  <a:cubicBezTo>
                    <a:pt x="1014603" y="744855"/>
                    <a:pt x="38100" y="2107057"/>
                    <a:pt x="19050" y="3613531"/>
                  </a:cubicBezTo>
                  <a:lnTo>
                    <a:pt x="19050" y="8884920"/>
                  </a:lnTo>
                  <a:close/>
                </a:path>
              </a:pathLst>
            </a:custGeom>
            <a:solidFill>
              <a:srgbClr val="3F5B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55575" y="155575"/>
              <a:ext cx="7025387" cy="8605520"/>
            </a:xfrm>
            <a:custGeom>
              <a:avLst/>
              <a:gdLst/>
              <a:ahLst/>
              <a:cxnLst/>
              <a:rect l="l" t="t" r="r" b="b"/>
              <a:pathLst>
                <a:path w="7025387" h="8605520">
                  <a:moveTo>
                    <a:pt x="0" y="8605520"/>
                  </a:moveTo>
                  <a:lnTo>
                    <a:pt x="0" y="3465957"/>
                  </a:lnTo>
                  <a:cubicBezTo>
                    <a:pt x="18415" y="2013458"/>
                    <a:pt x="960374" y="699643"/>
                    <a:pt x="2344166" y="196977"/>
                  </a:cubicBezTo>
                  <a:lnTo>
                    <a:pt x="2347087" y="195961"/>
                  </a:lnTo>
                  <a:cubicBezTo>
                    <a:pt x="2351532" y="194818"/>
                    <a:pt x="2360676" y="192278"/>
                    <a:pt x="2371090" y="187960"/>
                  </a:cubicBezTo>
                  <a:cubicBezTo>
                    <a:pt x="2738247" y="63373"/>
                    <a:pt x="3121914" y="0"/>
                    <a:pt x="3510661" y="0"/>
                  </a:cubicBezTo>
                  <a:cubicBezTo>
                    <a:pt x="3511296" y="0"/>
                    <a:pt x="3511931" y="0"/>
                    <a:pt x="3512693" y="0"/>
                  </a:cubicBezTo>
                  <a:cubicBezTo>
                    <a:pt x="3513328" y="0"/>
                    <a:pt x="3513963" y="0"/>
                    <a:pt x="3514725" y="0"/>
                  </a:cubicBezTo>
                  <a:cubicBezTo>
                    <a:pt x="3903345" y="0"/>
                    <a:pt x="4287139" y="63373"/>
                    <a:pt x="4654296" y="187960"/>
                  </a:cubicBezTo>
                  <a:cubicBezTo>
                    <a:pt x="4664710" y="192278"/>
                    <a:pt x="4673854" y="194818"/>
                    <a:pt x="4678299" y="195961"/>
                  </a:cubicBezTo>
                  <a:lnTo>
                    <a:pt x="4681220" y="196977"/>
                  </a:lnTo>
                  <a:cubicBezTo>
                    <a:pt x="6065012" y="699643"/>
                    <a:pt x="7007099" y="2013458"/>
                    <a:pt x="7025387" y="3465957"/>
                  </a:cubicBezTo>
                  <a:lnTo>
                    <a:pt x="7025387" y="8605520"/>
                  </a:lnTo>
                  <a:lnTo>
                    <a:pt x="0" y="8605520"/>
                  </a:lnTo>
                  <a:close/>
                </a:path>
              </a:pathLst>
            </a:custGeom>
            <a:blipFill>
              <a:blip r:embed="rId5"/>
              <a:stretch>
                <a:fillRect l="-10530" r="-10530" b="-2924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200487" y="3580318"/>
            <a:ext cx="3399202" cy="4131461"/>
            <a:chOff x="0" y="0"/>
            <a:chExt cx="7336282" cy="8916670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7323582" cy="8903970"/>
            </a:xfrm>
            <a:custGeom>
              <a:avLst/>
              <a:gdLst/>
              <a:ahLst/>
              <a:cxnLst/>
              <a:rect l="l" t="t" r="r" b="b"/>
              <a:pathLst>
                <a:path w="7323582" h="8903970">
                  <a:moveTo>
                    <a:pt x="7323582" y="8903970"/>
                  </a:moveTo>
                  <a:lnTo>
                    <a:pt x="0" y="8903970"/>
                  </a:lnTo>
                  <a:lnTo>
                    <a:pt x="0" y="3613404"/>
                  </a:lnTo>
                  <a:cubicBezTo>
                    <a:pt x="19177" y="2098929"/>
                    <a:pt x="1000760" y="729742"/>
                    <a:pt x="2442464" y="205867"/>
                  </a:cubicBezTo>
                  <a:lnTo>
                    <a:pt x="2452751" y="202184"/>
                  </a:lnTo>
                  <a:lnTo>
                    <a:pt x="2460752" y="200152"/>
                  </a:lnTo>
                  <a:cubicBezTo>
                    <a:pt x="2460625" y="200152"/>
                    <a:pt x="2461895" y="199771"/>
                    <a:pt x="2463546" y="199136"/>
                  </a:cubicBezTo>
                  <a:lnTo>
                    <a:pt x="2472436" y="195834"/>
                  </a:lnTo>
                  <a:cubicBezTo>
                    <a:pt x="2855341" y="65913"/>
                    <a:pt x="3254883" y="0"/>
                    <a:pt x="3659759" y="0"/>
                  </a:cubicBezTo>
                  <a:lnTo>
                    <a:pt x="3663696" y="0"/>
                  </a:lnTo>
                  <a:cubicBezTo>
                    <a:pt x="4068699" y="0"/>
                    <a:pt x="4468114" y="65913"/>
                    <a:pt x="4851146" y="195834"/>
                  </a:cubicBezTo>
                  <a:lnTo>
                    <a:pt x="4860036" y="199136"/>
                  </a:lnTo>
                  <a:cubicBezTo>
                    <a:pt x="4861560" y="199771"/>
                    <a:pt x="4862957" y="200152"/>
                    <a:pt x="4863465" y="200279"/>
                  </a:cubicBezTo>
                  <a:lnTo>
                    <a:pt x="4870323" y="201930"/>
                  </a:lnTo>
                  <a:lnTo>
                    <a:pt x="4880610" y="205613"/>
                  </a:lnTo>
                  <a:cubicBezTo>
                    <a:pt x="6322568" y="729488"/>
                    <a:pt x="7304405" y="2098802"/>
                    <a:pt x="7323455" y="3613150"/>
                  </a:cubicBezTo>
                  <a:lnTo>
                    <a:pt x="7323582" y="8903970"/>
                  </a:lnTo>
                  <a:close/>
                  <a:moveTo>
                    <a:pt x="19050" y="8884920"/>
                  </a:moveTo>
                  <a:lnTo>
                    <a:pt x="7304659" y="8884920"/>
                  </a:lnTo>
                  <a:lnTo>
                    <a:pt x="7304659" y="3613404"/>
                  </a:lnTo>
                  <a:cubicBezTo>
                    <a:pt x="7285609" y="2107184"/>
                    <a:pt x="6308979" y="744855"/>
                    <a:pt x="4874260" y="223647"/>
                  </a:cubicBezTo>
                  <a:lnTo>
                    <a:pt x="4864989" y="220218"/>
                  </a:lnTo>
                  <a:lnTo>
                    <a:pt x="4858893" y="218821"/>
                  </a:lnTo>
                  <a:cubicBezTo>
                    <a:pt x="4858003" y="218567"/>
                    <a:pt x="4855464" y="217805"/>
                    <a:pt x="4852924" y="216789"/>
                  </a:cubicBezTo>
                  <a:lnTo>
                    <a:pt x="4845177" y="213868"/>
                  </a:lnTo>
                  <a:cubicBezTo>
                    <a:pt x="4464177" y="84582"/>
                    <a:pt x="4066667" y="19050"/>
                    <a:pt x="3663823" y="19050"/>
                  </a:cubicBezTo>
                  <a:lnTo>
                    <a:pt x="3659886" y="19050"/>
                  </a:lnTo>
                  <a:cubicBezTo>
                    <a:pt x="3257042" y="19050"/>
                    <a:pt x="2859532" y="84582"/>
                    <a:pt x="2478532" y="213868"/>
                  </a:cubicBezTo>
                  <a:lnTo>
                    <a:pt x="2470785" y="216789"/>
                  </a:lnTo>
                  <a:cubicBezTo>
                    <a:pt x="2468626" y="217678"/>
                    <a:pt x="2466467" y="218313"/>
                    <a:pt x="2465959" y="218567"/>
                  </a:cubicBezTo>
                  <a:lnTo>
                    <a:pt x="2458212" y="220472"/>
                  </a:lnTo>
                  <a:lnTo>
                    <a:pt x="2448941" y="223901"/>
                  </a:lnTo>
                  <a:cubicBezTo>
                    <a:pt x="1014603" y="744855"/>
                    <a:pt x="38100" y="2107057"/>
                    <a:pt x="19050" y="3613531"/>
                  </a:cubicBezTo>
                  <a:lnTo>
                    <a:pt x="19050" y="8884920"/>
                  </a:lnTo>
                  <a:close/>
                </a:path>
              </a:pathLst>
            </a:custGeom>
            <a:solidFill>
              <a:srgbClr val="3F5B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55575" y="155575"/>
              <a:ext cx="7025387" cy="8605520"/>
            </a:xfrm>
            <a:custGeom>
              <a:avLst/>
              <a:gdLst/>
              <a:ahLst/>
              <a:cxnLst/>
              <a:rect l="l" t="t" r="r" b="b"/>
              <a:pathLst>
                <a:path w="7025387" h="8605520">
                  <a:moveTo>
                    <a:pt x="0" y="8605520"/>
                  </a:moveTo>
                  <a:lnTo>
                    <a:pt x="0" y="3465957"/>
                  </a:lnTo>
                  <a:cubicBezTo>
                    <a:pt x="18415" y="2013458"/>
                    <a:pt x="960374" y="699643"/>
                    <a:pt x="2344166" y="196977"/>
                  </a:cubicBezTo>
                  <a:lnTo>
                    <a:pt x="2347087" y="195961"/>
                  </a:lnTo>
                  <a:cubicBezTo>
                    <a:pt x="2351532" y="194818"/>
                    <a:pt x="2360676" y="192278"/>
                    <a:pt x="2371090" y="187960"/>
                  </a:cubicBezTo>
                  <a:cubicBezTo>
                    <a:pt x="2738247" y="63373"/>
                    <a:pt x="3121914" y="0"/>
                    <a:pt x="3510661" y="0"/>
                  </a:cubicBezTo>
                  <a:cubicBezTo>
                    <a:pt x="3511296" y="0"/>
                    <a:pt x="3511931" y="0"/>
                    <a:pt x="3512693" y="0"/>
                  </a:cubicBezTo>
                  <a:cubicBezTo>
                    <a:pt x="3513328" y="0"/>
                    <a:pt x="3513963" y="0"/>
                    <a:pt x="3514725" y="0"/>
                  </a:cubicBezTo>
                  <a:cubicBezTo>
                    <a:pt x="3903345" y="0"/>
                    <a:pt x="4287139" y="63373"/>
                    <a:pt x="4654296" y="187960"/>
                  </a:cubicBezTo>
                  <a:cubicBezTo>
                    <a:pt x="4664710" y="192278"/>
                    <a:pt x="4673854" y="194818"/>
                    <a:pt x="4678299" y="195961"/>
                  </a:cubicBezTo>
                  <a:lnTo>
                    <a:pt x="4681220" y="196977"/>
                  </a:lnTo>
                  <a:cubicBezTo>
                    <a:pt x="6065012" y="699643"/>
                    <a:pt x="7007099" y="2013458"/>
                    <a:pt x="7025387" y="3465957"/>
                  </a:cubicBezTo>
                  <a:lnTo>
                    <a:pt x="7025387" y="8605520"/>
                  </a:lnTo>
                  <a:lnTo>
                    <a:pt x="0" y="8605520"/>
                  </a:lnTo>
                  <a:close/>
                </a:path>
              </a:pathLst>
            </a:custGeom>
            <a:blipFill>
              <a:blip r:embed="rId6"/>
              <a:stretch>
                <a:fillRect l="-4614" r="-46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4828289" y="3580318"/>
            <a:ext cx="3399202" cy="4131461"/>
            <a:chOff x="0" y="0"/>
            <a:chExt cx="7336282" cy="8916670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7323582" cy="8903970"/>
            </a:xfrm>
            <a:custGeom>
              <a:avLst/>
              <a:gdLst/>
              <a:ahLst/>
              <a:cxnLst/>
              <a:rect l="l" t="t" r="r" b="b"/>
              <a:pathLst>
                <a:path w="7323582" h="8903970">
                  <a:moveTo>
                    <a:pt x="7323582" y="8903970"/>
                  </a:moveTo>
                  <a:lnTo>
                    <a:pt x="0" y="8903970"/>
                  </a:lnTo>
                  <a:lnTo>
                    <a:pt x="0" y="3613404"/>
                  </a:lnTo>
                  <a:cubicBezTo>
                    <a:pt x="19177" y="2098929"/>
                    <a:pt x="1000760" y="729742"/>
                    <a:pt x="2442464" y="205867"/>
                  </a:cubicBezTo>
                  <a:lnTo>
                    <a:pt x="2452751" y="202184"/>
                  </a:lnTo>
                  <a:lnTo>
                    <a:pt x="2460752" y="200152"/>
                  </a:lnTo>
                  <a:cubicBezTo>
                    <a:pt x="2460625" y="200152"/>
                    <a:pt x="2461895" y="199771"/>
                    <a:pt x="2463546" y="199136"/>
                  </a:cubicBezTo>
                  <a:lnTo>
                    <a:pt x="2472436" y="195834"/>
                  </a:lnTo>
                  <a:cubicBezTo>
                    <a:pt x="2855341" y="65913"/>
                    <a:pt x="3254883" y="0"/>
                    <a:pt x="3659759" y="0"/>
                  </a:cubicBezTo>
                  <a:lnTo>
                    <a:pt x="3663696" y="0"/>
                  </a:lnTo>
                  <a:cubicBezTo>
                    <a:pt x="4068699" y="0"/>
                    <a:pt x="4468114" y="65913"/>
                    <a:pt x="4851146" y="195834"/>
                  </a:cubicBezTo>
                  <a:lnTo>
                    <a:pt x="4860036" y="199136"/>
                  </a:lnTo>
                  <a:cubicBezTo>
                    <a:pt x="4861560" y="199771"/>
                    <a:pt x="4862957" y="200152"/>
                    <a:pt x="4863465" y="200279"/>
                  </a:cubicBezTo>
                  <a:lnTo>
                    <a:pt x="4870323" y="201930"/>
                  </a:lnTo>
                  <a:lnTo>
                    <a:pt x="4880610" y="205613"/>
                  </a:lnTo>
                  <a:cubicBezTo>
                    <a:pt x="6322568" y="729488"/>
                    <a:pt x="7304405" y="2098802"/>
                    <a:pt x="7323455" y="3613150"/>
                  </a:cubicBezTo>
                  <a:lnTo>
                    <a:pt x="7323582" y="8903970"/>
                  </a:lnTo>
                  <a:close/>
                  <a:moveTo>
                    <a:pt x="19050" y="8884920"/>
                  </a:moveTo>
                  <a:lnTo>
                    <a:pt x="7304659" y="8884920"/>
                  </a:lnTo>
                  <a:lnTo>
                    <a:pt x="7304659" y="3613404"/>
                  </a:lnTo>
                  <a:cubicBezTo>
                    <a:pt x="7285609" y="2107184"/>
                    <a:pt x="6308979" y="744855"/>
                    <a:pt x="4874260" y="223647"/>
                  </a:cubicBezTo>
                  <a:lnTo>
                    <a:pt x="4864989" y="220218"/>
                  </a:lnTo>
                  <a:lnTo>
                    <a:pt x="4858893" y="218821"/>
                  </a:lnTo>
                  <a:cubicBezTo>
                    <a:pt x="4858003" y="218567"/>
                    <a:pt x="4855464" y="217805"/>
                    <a:pt x="4852924" y="216789"/>
                  </a:cubicBezTo>
                  <a:lnTo>
                    <a:pt x="4845177" y="213868"/>
                  </a:lnTo>
                  <a:cubicBezTo>
                    <a:pt x="4464177" y="84582"/>
                    <a:pt x="4066667" y="19050"/>
                    <a:pt x="3663823" y="19050"/>
                  </a:cubicBezTo>
                  <a:lnTo>
                    <a:pt x="3659886" y="19050"/>
                  </a:lnTo>
                  <a:cubicBezTo>
                    <a:pt x="3257042" y="19050"/>
                    <a:pt x="2859532" y="84582"/>
                    <a:pt x="2478532" y="213868"/>
                  </a:cubicBezTo>
                  <a:lnTo>
                    <a:pt x="2470785" y="216789"/>
                  </a:lnTo>
                  <a:cubicBezTo>
                    <a:pt x="2468626" y="217678"/>
                    <a:pt x="2466467" y="218313"/>
                    <a:pt x="2465959" y="218567"/>
                  </a:cubicBezTo>
                  <a:lnTo>
                    <a:pt x="2458212" y="220472"/>
                  </a:lnTo>
                  <a:lnTo>
                    <a:pt x="2448941" y="223901"/>
                  </a:lnTo>
                  <a:cubicBezTo>
                    <a:pt x="1014603" y="744855"/>
                    <a:pt x="38100" y="2107057"/>
                    <a:pt x="19050" y="3613531"/>
                  </a:cubicBezTo>
                  <a:lnTo>
                    <a:pt x="19050" y="8884920"/>
                  </a:lnTo>
                  <a:close/>
                </a:path>
              </a:pathLst>
            </a:custGeom>
            <a:solidFill>
              <a:srgbClr val="3F5B7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55575" y="155575"/>
              <a:ext cx="7025387" cy="8605520"/>
            </a:xfrm>
            <a:custGeom>
              <a:avLst/>
              <a:gdLst/>
              <a:ahLst/>
              <a:cxnLst/>
              <a:rect l="l" t="t" r="r" b="b"/>
              <a:pathLst>
                <a:path w="7025387" h="8605520">
                  <a:moveTo>
                    <a:pt x="0" y="8605520"/>
                  </a:moveTo>
                  <a:lnTo>
                    <a:pt x="0" y="3465957"/>
                  </a:lnTo>
                  <a:cubicBezTo>
                    <a:pt x="18415" y="2013458"/>
                    <a:pt x="960374" y="699643"/>
                    <a:pt x="2344166" y="196977"/>
                  </a:cubicBezTo>
                  <a:lnTo>
                    <a:pt x="2347087" y="195961"/>
                  </a:lnTo>
                  <a:cubicBezTo>
                    <a:pt x="2351532" y="194818"/>
                    <a:pt x="2360676" y="192278"/>
                    <a:pt x="2371090" y="187960"/>
                  </a:cubicBezTo>
                  <a:cubicBezTo>
                    <a:pt x="2738247" y="63373"/>
                    <a:pt x="3121914" y="0"/>
                    <a:pt x="3510661" y="0"/>
                  </a:cubicBezTo>
                  <a:cubicBezTo>
                    <a:pt x="3511296" y="0"/>
                    <a:pt x="3511931" y="0"/>
                    <a:pt x="3512693" y="0"/>
                  </a:cubicBezTo>
                  <a:cubicBezTo>
                    <a:pt x="3513328" y="0"/>
                    <a:pt x="3513963" y="0"/>
                    <a:pt x="3514725" y="0"/>
                  </a:cubicBezTo>
                  <a:cubicBezTo>
                    <a:pt x="3903345" y="0"/>
                    <a:pt x="4287139" y="63373"/>
                    <a:pt x="4654296" y="187960"/>
                  </a:cubicBezTo>
                  <a:cubicBezTo>
                    <a:pt x="4664710" y="192278"/>
                    <a:pt x="4673854" y="194818"/>
                    <a:pt x="4678299" y="195961"/>
                  </a:cubicBezTo>
                  <a:lnTo>
                    <a:pt x="4681220" y="196977"/>
                  </a:lnTo>
                  <a:cubicBezTo>
                    <a:pt x="6065012" y="699643"/>
                    <a:pt x="7007099" y="2013458"/>
                    <a:pt x="7025387" y="3465957"/>
                  </a:cubicBezTo>
                  <a:lnTo>
                    <a:pt x="7025387" y="8605520"/>
                  </a:lnTo>
                  <a:lnTo>
                    <a:pt x="0" y="8605520"/>
                  </a:lnTo>
                  <a:close/>
                </a:path>
              </a:pathLst>
            </a:custGeom>
            <a:blipFill>
              <a:blip r:embed="rId7"/>
              <a:stretch>
                <a:fillRect l="-17204" r="-17204" b="-463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75287" y="2044569"/>
            <a:ext cx="5337425" cy="94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0"/>
              </a:lnSpc>
            </a:pPr>
            <a:r>
              <a:rPr lang="en-US" sz="8000">
                <a:solidFill>
                  <a:srgbClr val="F7FDFE"/>
                </a:solidFill>
                <a:latin typeface="Bebas Neue"/>
              </a:rPr>
              <a:t>OUR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5257" y="8081184"/>
            <a:ext cx="3244958" cy="39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3200" spc="-176">
                <a:solidFill>
                  <a:srgbClr val="FFFFFF"/>
                </a:solidFill>
                <a:latin typeface="Proxima Nova"/>
              </a:rPr>
              <a:t>Jessica Anna James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17841" y="8081184"/>
            <a:ext cx="2453284" cy="39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3200" spc="-176">
                <a:solidFill>
                  <a:srgbClr val="FFFFFF"/>
                </a:solidFill>
                <a:latin typeface="Proxima Nova"/>
              </a:rPr>
              <a:t>Shubham Gaur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66172" y="8081184"/>
            <a:ext cx="2612226" cy="39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3200" spc="-176">
                <a:solidFill>
                  <a:srgbClr val="FFFFFF"/>
                </a:solidFill>
                <a:latin typeface="Proxima Nova"/>
              </a:rPr>
              <a:t>Jaamie Maarsh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01247" y="8081184"/>
            <a:ext cx="2367298" cy="39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3200" spc="-176">
                <a:solidFill>
                  <a:srgbClr val="FFFFFF"/>
                </a:solidFill>
                <a:latin typeface="Proxima Nova"/>
              </a:rPr>
              <a:t>Anjali Haryani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350946" y="8081184"/>
            <a:ext cx="2353889" cy="39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en-US" sz="3200" spc="-176">
                <a:solidFill>
                  <a:srgbClr val="FFFFFF"/>
                </a:solidFill>
                <a:latin typeface="Proxima Nova"/>
              </a:rPr>
              <a:t>Kalyan Kumar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00143" cy="10287000"/>
            <a:chOff x="0" y="0"/>
            <a:chExt cx="181732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7322" cy="2709333"/>
            </a:xfrm>
            <a:custGeom>
              <a:avLst/>
              <a:gdLst/>
              <a:ahLst/>
              <a:cxnLst/>
              <a:rect l="l" t="t" r="r" b="b"/>
              <a:pathLst>
                <a:path w="1817322" h="2709333">
                  <a:moveTo>
                    <a:pt x="0" y="0"/>
                  </a:moveTo>
                  <a:lnTo>
                    <a:pt x="1817322" y="0"/>
                  </a:lnTo>
                  <a:lnTo>
                    <a:pt x="18173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1732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2355401"/>
            <a:chOff x="0" y="0"/>
            <a:chExt cx="4274726" cy="6203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620353"/>
            </a:xfrm>
            <a:custGeom>
              <a:avLst/>
              <a:gdLst/>
              <a:ahLst/>
              <a:cxnLst/>
              <a:rect l="l" t="t" r="r" b="b"/>
              <a:pathLst>
                <a:path w="4274726" h="620353">
                  <a:moveTo>
                    <a:pt x="0" y="0"/>
                  </a:moveTo>
                  <a:lnTo>
                    <a:pt x="4274726" y="0"/>
                  </a:lnTo>
                  <a:lnTo>
                    <a:pt x="4274726" y="620353"/>
                  </a:lnTo>
                  <a:lnTo>
                    <a:pt x="0" y="620353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658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386880"/>
            <a:ext cx="5871443" cy="5871420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7380" r="-226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327005" y="1866040"/>
            <a:ext cx="3633989" cy="94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8000">
                <a:solidFill>
                  <a:srgbClr val="F7FDFE"/>
                </a:solidFill>
                <a:latin typeface="Bebas Neue"/>
              </a:rPr>
              <a:t>WHY THIS 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63571" y="3959861"/>
            <a:ext cx="8617764" cy="491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211F20"/>
                </a:solidFill>
                <a:latin typeface="Proxima Nova"/>
              </a:rPr>
              <a:t>Meeting rising demand for efficient and accessible medical services.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211F20"/>
                </a:solidFill>
                <a:latin typeface="Proxima Nova"/>
              </a:rPr>
              <a:t>Online consultations minimize physical contact, decreasing infection transmission Post Covid-19.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211F20"/>
                </a:solidFill>
                <a:latin typeface="Proxima Nova"/>
              </a:rPr>
              <a:t>Comprehensive electronic medical record management provided.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211F20"/>
                </a:solidFill>
                <a:latin typeface="Proxima Nova"/>
              </a:rPr>
              <a:t>Seamless feedback collection and processing facilitated.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211F20"/>
                </a:solidFill>
                <a:latin typeface="Proxima Nova"/>
              </a:rPr>
              <a:t>Patient data stored in the database can be leveraged for predictive analytics.</a:t>
            </a:r>
          </a:p>
          <a:p>
            <a:pPr>
              <a:lnSpc>
                <a:spcPts val="4400"/>
              </a:lnSpc>
            </a:pPr>
            <a:endParaRPr lang="en-US" sz="2200">
              <a:solidFill>
                <a:srgbClr val="211F20"/>
              </a:solidFill>
              <a:latin typeface="Proxima Nova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8082175" y="8865552"/>
            <a:ext cx="9177125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00143" cy="10287000"/>
            <a:chOff x="0" y="0"/>
            <a:chExt cx="181732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7322" cy="2709333"/>
            </a:xfrm>
            <a:custGeom>
              <a:avLst/>
              <a:gdLst/>
              <a:ahLst/>
              <a:cxnLst/>
              <a:rect l="l" t="t" r="r" b="b"/>
              <a:pathLst>
                <a:path w="1817322" h="2709333">
                  <a:moveTo>
                    <a:pt x="0" y="0"/>
                  </a:moveTo>
                  <a:lnTo>
                    <a:pt x="1817322" y="0"/>
                  </a:lnTo>
                  <a:lnTo>
                    <a:pt x="18173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1732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2355401"/>
            <a:chOff x="0" y="0"/>
            <a:chExt cx="4274726" cy="6203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620353"/>
            </a:xfrm>
            <a:custGeom>
              <a:avLst/>
              <a:gdLst/>
              <a:ahLst/>
              <a:cxnLst/>
              <a:rect l="l" t="t" r="r" b="b"/>
              <a:pathLst>
                <a:path w="4274726" h="620353">
                  <a:moveTo>
                    <a:pt x="0" y="0"/>
                  </a:moveTo>
                  <a:lnTo>
                    <a:pt x="4274726" y="0"/>
                  </a:lnTo>
                  <a:lnTo>
                    <a:pt x="4274726" y="620353"/>
                  </a:lnTo>
                  <a:lnTo>
                    <a:pt x="0" y="620353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658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386880"/>
            <a:ext cx="5871443" cy="5871420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7380" r="-226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061541" y="1866040"/>
            <a:ext cx="10619794" cy="94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40"/>
              </a:lnSpc>
            </a:pPr>
            <a:r>
              <a:rPr lang="en-US" sz="8000">
                <a:solidFill>
                  <a:srgbClr val="F7FDFE"/>
                </a:solidFill>
                <a:latin typeface="Bebas Neue"/>
              </a:rPr>
              <a:t>BUSINESS PROBLEMS ADDRESSED 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63571" y="3959861"/>
            <a:ext cx="8617764" cy="381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211F20"/>
                </a:solidFill>
                <a:latin typeface="Proxima Nova"/>
              </a:rPr>
              <a:t>Facilitate remote medical consultations.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211F20"/>
                </a:solidFill>
                <a:latin typeface="Proxima Nova"/>
              </a:rPr>
              <a:t>Online diagnosis service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211F20"/>
                </a:solidFill>
                <a:latin typeface="Proxima Nova"/>
              </a:rPr>
              <a:t>Streamline appointment scheduling.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211F20"/>
                </a:solidFill>
                <a:latin typeface="Proxima Nova"/>
              </a:rPr>
              <a:t>Enhance the evaluation of doctor’s performance.</a:t>
            </a:r>
          </a:p>
          <a:p>
            <a:pPr marL="474983" lvl="1" indent="-23749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211F20"/>
                </a:solidFill>
                <a:latin typeface="Proxima Nova"/>
              </a:rPr>
              <a:t>Maintain data for online medical services.</a:t>
            </a:r>
          </a:p>
          <a:p>
            <a:pPr>
              <a:lnSpc>
                <a:spcPts val="4400"/>
              </a:lnSpc>
            </a:pPr>
            <a:endParaRPr lang="en-US" sz="2200">
              <a:solidFill>
                <a:srgbClr val="211F20"/>
              </a:solidFill>
              <a:latin typeface="Proxima Nova"/>
            </a:endParaRPr>
          </a:p>
          <a:p>
            <a:pPr>
              <a:lnSpc>
                <a:spcPts val="4400"/>
              </a:lnSpc>
            </a:pPr>
            <a:endParaRPr lang="en-US" sz="2200">
              <a:solidFill>
                <a:srgbClr val="211F20"/>
              </a:solidFill>
              <a:latin typeface="Proxima Nova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8082175" y="8865552"/>
            <a:ext cx="9177125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7403"/>
            <a:ext cx="18524043" cy="12781697"/>
            <a:chOff x="0" y="0"/>
            <a:chExt cx="9202821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02821" cy="6350000"/>
            </a:xfrm>
            <a:custGeom>
              <a:avLst/>
              <a:gdLst/>
              <a:ahLst/>
              <a:cxnLst/>
              <a:rect l="l" t="t" r="r" b="b"/>
              <a:pathLst>
                <a:path w="9202821" h="6350000">
                  <a:moveTo>
                    <a:pt x="0" y="0"/>
                  </a:moveTo>
                  <a:lnTo>
                    <a:pt x="9202821" y="0"/>
                  </a:lnTo>
                  <a:lnTo>
                    <a:pt x="9202821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58694" b="-586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3476888" y="6807365"/>
            <a:ext cx="11334225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58509" y="5153025"/>
            <a:ext cx="9570983" cy="126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11"/>
              </a:lnSpc>
            </a:pPr>
            <a:r>
              <a:rPr lang="en-US" sz="8400">
                <a:solidFill>
                  <a:srgbClr val="F7FDFE"/>
                </a:solidFill>
                <a:latin typeface="Bebas Neue"/>
              </a:rPr>
              <a:t>ERD and its business rules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337403"/>
            <a:ext cx="12781748" cy="12781697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144425" y="1804978"/>
            <a:ext cx="11999151" cy="8482022"/>
            <a:chOff x="0" y="0"/>
            <a:chExt cx="1120781" cy="7922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0781" cy="792263"/>
            </a:xfrm>
            <a:custGeom>
              <a:avLst/>
              <a:gdLst/>
              <a:ahLst/>
              <a:cxnLst/>
              <a:rect l="l" t="t" r="r" b="b"/>
              <a:pathLst>
                <a:path w="1120781" h="792263">
                  <a:moveTo>
                    <a:pt x="0" y="0"/>
                  </a:moveTo>
                  <a:lnTo>
                    <a:pt x="1120781" y="0"/>
                  </a:lnTo>
                  <a:lnTo>
                    <a:pt x="1120781" y="792263"/>
                  </a:lnTo>
                  <a:lnTo>
                    <a:pt x="0" y="792263"/>
                  </a:lnTo>
                  <a:close/>
                </a:path>
              </a:pathLst>
            </a:custGeom>
            <a:blipFill>
              <a:blip r:embed="rId3"/>
              <a:stretch>
                <a:fillRect l="-703" t="-1820" r="-8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24343" y="546888"/>
            <a:ext cx="9239313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>
                <a:solidFill>
                  <a:srgbClr val="FFFFFF"/>
                </a:solidFill>
                <a:latin typeface="Bebas Neue"/>
              </a:rPr>
              <a:t>FINALISED RELATIONSHIP DIAGRAM</a:t>
            </a:r>
          </a:p>
        </p:txBody>
      </p:sp>
      <p:sp>
        <p:nvSpPr>
          <p:cNvPr id="7" name="AutoShape 7"/>
          <p:cNvSpPr/>
          <p:nvPr/>
        </p:nvSpPr>
        <p:spPr>
          <a:xfrm>
            <a:off x="2315472" y="1462921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337403"/>
            <a:ext cx="12781748" cy="12781697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327915" y="1502381"/>
            <a:ext cx="10912335" cy="8292070"/>
            <a:chOff x="0" y="0"/>
            <a:chExt cx="1042616" cy="7922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2616" cy="792263"/>
            </a:xfrm>
            <a:custGeom>
              <a:avLst/>
              <a:gdLst/>
              <a:ahLst/>
              <a:cxnLst/>
              <a:rect l="l" t="t" r="r" b="b"/>
              <a:pathLst>
                <a:path w="1042616" h="792263">
                  <a:moveTo>
                    <a:pt x="0" y="0"/>
                  </a:moveTo>
                  <a:lnTo>
                    <a:pt x="1042616" y="0"/>
                  </a:lnTo>
                  <a:lnTo>
                    <a:pt x="1042616" y="792263"/>
                  </a:lnTo>
                  <a:lnTo>
                    <a:pt x="0" y="792263"/>
                  </a:lnTo>
                  <a:close/>
                </a:path>
              </a:pathLst>
            </a:custGeom>
            <a:blipFill>
              <a:blip r:embed="rId3"/>
              <a:stretch>
                <a:fillRect l="-3838" r="-5720" b="-21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96093" y="446195"/>
            <a:ext cx="4095813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>
                <a:solidFill>
                  <a:srgbClr val="FFFFFF"/>
                </a:solidFill>
                <a:latin typeface="Bebas Neue"/>
              </a:rPr>
              <a:t>ERD - SECTION 1</a:t>
            </a:r>
          </a:p>
        </p:txBody>
      </p:sp>
      <p:sp>
        <p:nvSpPr>
          <p:cNvPr id="7" name="AutoShape 7"/>
          <p:cNvSpPr/>
          <p:nvPr/>
        </p:nvSpPr>
        <p:spPr>
          <a:xfrm>
            <a:off x="2315472" y="1156760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533616"/>
            <a:ext cx="6346965" cy="8229600"/>
            <a:chOff x="0" y="0"/>
            <a:chExt cx="1671629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1629" cy="2167467"/>
            </a:xfrm>
            <a:custGeom>
              <a:avLst/>
              <a:gdLst/>
              <a:ahLst/>
              <a:cxnLst/>
              <a:rect l="l" t="t" r="r" b="b"/>
              <a:pathLst>
                <a:path w="1671629" h="2167467">
                  <a:moveTo>
                    <a:pt x="0" y="0"/>
                  </a:moveTo>
                  <a:lnTo>
                    <a:pt x="1671629" y="0"/>
                  </a:lnTo>
                  <a:lnTo>
                    <a:pt x="167162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7162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23648" y="2227370"/>
            <a:ext cx="2299670" cy="41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5"/>
              </a:lnSpc>
            </a:pPr>
            <a:r>
              <a:rPr lang="en-US" sz="3500">
                <a:solidFill>
                  <a:srgbClr val="FFFFFF"/>
                </a:solidFill>
                <a:latin typeface="Bebas Neue"/>
              </a:rPr>
              <a:t>BUSINESS RULES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922372"/>
            <a:ext cx="4495270" cy="399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endParaRPr/>
          </a:p>
          <a:p>
            <a:pPr marL="431804" lvl="1" indent="-215902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F7FDFE"/>
                </a:solidFill>
                <a:latin typeface="Proxima Nova"/>
              </a:rPr>
              <a:t>Each department may have one or more doctors.</a:t>
            </a:r>
          </a:p>
          <a:p>
            <a:pPr marL="431804" lvl="1" indent="-215902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F7FDFE"/>
                </a:solidFill>
                <a:latin typeface="Proxima Nova"/>
              </a:rPr>
              <a:t>Each doctor can handle more than one symptom.</a:t>
            </a:r>
          </a:p>
          <a:p>
            <a:pPr marL="431804" lvl="1" indent="-215902">
              <a:lnSpc>
                <a:spcPts val="4000"/>
              </a:lnSpc>
              <a:buFont typeface="Arial"/>
              <a:buChar char="•"/>
            </a:pPr>
            <a:r>
              <a:rPr lang="en-US" sz="2000">
                <a:solidFill>
                  <a:srgbClr val="F7FDFE"/>
                </a:solidFill>
                <a:latin typeface="Proxima Nova"/>
              </a:rPr>
              <a:t>Each patient has only one primary phone number (account) stored.</a:t>
            </a:r>
          </a:p>
          <a:p>
            <a:pPr>
              <a:lnSpc>
                <a:spcPts val="4000"/>
              </a:lnSpc>
            </a:pPr>
            <a:endParaRPr lang="en-US" sz="2000">
              <a:solidFill>
                <a:srgbClr val="F7FDFE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295" y="-337403"/>
            <a:ext cx="12781748" cy="12781697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25000" b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346965" y="1502381"/>
            <a:ext cx="10912335" cy="8292070"/>
            <a:chOff x="0" y="0"/>
            <a:chExt cx="1042616" cy="7922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2616" cy="792263"/>
            </a:xfrm>
            <a:custGeom>
              <a:avLst/>
              <a:gdLst/>
              <a:ahLst/>
              <a:cxnLst/>
              <a:rect l="l" t="t" r="r" b="b"/>
              <a:pathLst>
                <a:path w="1042616" h="792263">
                  <a:moveTo>
                    <a:pt x="0" y="0"/>
                  </a:moveTo>
                  <a:lnTo>
                    <a:pt x="1042616" y="0"/>
                  </a:lnTo>
                  <a:lnTo>
                    <a:pt x="1042616" y="792263"/>
                  </a:lnTo>
                  <a:lnTo>
                    <a:pt x="0" y="792263"/>
                  </a:lnTo>
                  <a:close/>
                </a:path>
              </a:pathLst>
            </a:custGeom>
            <a:blipFill>
              <a:blip r:embed="rId3"/>
              <a:stretch>
                <a:fillRect l="-4746" t="-2176" r="-32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96093" y="446195"/>
            <a:ext cx="4095813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0"/>
              </a:lnSpc>
            </a:pPr>
            <a:r>
              <a:rPr lang="en-US" sz="6000">
                <a:solidFill>
                  <a:srgbClr val="FFFFFF"/>
                </a:solidFill>
                <a:latin typeface="Bebas Neue"/>
              </a:rPr>
              <a:t>ERD - SECTION 2</a:t>
            </a:r>
          </a:p>
        </p:txBody>
      </p:sp>
      <p:sp>
        <p:nvSpPr>
          <p:cNvPr id="7" name="AutoShape 7"/>
          <p:cNvSpPr/>
          <p:nvPr/>
        </p:nvSpPr>
        <p:spPr>
          <a:xfrm>
            <a:off x="2315472" y="1156760"/>
            <a:ext cx="13657057" cy="0"/>
          </a:xfrm>
          <a:prstGeom prst="line">
            <a:avLst/>
          </a:prstGeom>
          <a:ln w="38100" cap="flat">
            <a:solidFill>
              <a:srgbClr val="3F5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1533616"/>
            <a:ext cx="6346965" cy="8229600"/>
            <a:chOff x="0" y="0"/>
            <a:chExt cx="1671629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1629" cy="2167467"/>
            </a:xfrm>
            <a:custGeom>
              <a:avLst/>
              <a:gdLst/>
              <a:ahLst/>
              <a:cxnLst/>
              <a:rect l="l" t="t" r="r" b="b"/>
              <a:pathLst>
                <a:path w="1671629" h="2167467">
                  <a:moveTo>
                    <a:pt x="0" y="0"/>
                  </a:moveTo>
                  <a:lnTo>
                    <a:pt x="1671629" y="0"/>
                  </a:lnTo>
                  <a:lnTo>
                    <a:pt x="167162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728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7162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23648" y="2227370"/>
            <a:ext cx="2299670" cy="41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5"/>
              </a:lnSpc>
            </a:pPr>
            <a:r>
              <a:rPr lang="en-US" sz="3500">
                <a:solidFill>
                  <a:srgbClr val="FFFFFF"/>
                </a:solidFill>
                <a:latin typeface="Bebas Neue"/>
              </a:rPr>
              <a:t>BUSINESS RULES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4736" y="2960472"/>
            <a:ext cx="5719913" cy="636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Each patient may have zero or more bookings.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Each doctor may have zero or more doctor schedule.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Each doctor can only treat one patient at a scheduled time slot.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Each booking may have only one case associated with.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Each booking may have only one consultant room associated with.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Each booking may be associated with at most one scheduled time slot.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Each case may be associated with at most one feedback.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Each case may be associated with at most one electronic prescription.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Each electronic prescription may have one or more drug prescribed.</a:t>
            </a:r>
          </a:p>
          <a:p>
            <a:pPr marL="345439" lvl="1" indent="-172720">
              <a:lnSpc>
                <a:spcPts val="3199"/>
              </a:lnSpc>
              <a:buFont typeface="Arial"/>
              <a:buChar char="•"/>
            </a:pPr>
            <a:r>
              <a:rPr lang="en-US" sz="1599">
                <a:solidFill>
                  <a:srgbClr val="F7FDFE"/>
                </a:solidFill>
                <a:latin typeface="Proxima Nova"/>
              </a:rPr>
              <a:t>Each electronic prescription may have zero or one drug order.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768</Words>
  <Application>Microsoft Macintosh PowerPoint</Application>
  <PresentationFormat>Custom</PresentationFormat>
  <Paragraphs>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Bebas Neue</vt:lpstr>
      <vt:lpstr>Proxima Nova</vt:lpstr>
      <vt:lpstr>Calibri</vt:lpstr>
      <vt:lpstr>Arial</vt:lpstr>
      <vt:lpstr>Proxima Nova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DAMG 6210_Team 4_ Presentation</dc:title>
  <cp:lastModifiedBy>Jaamie Maarsh Joy Martin</cp:lastModifiedBy>
  <cp:revision>3</cp:revision>
  <dcterms:created xsi:type="dcterms:W3CDTF">2006-08-16T00:00:00Z</dcterms:created>
  <dcterms:modified xsi:type="dcterms:W3CDTF">2024-04-10T03:25:54Z</dcterms:modified>
  <dc:identifier>DAGB9q-MS4E</dc:identifier>
</cp:coreProperties>
</file>